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15.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Default Extension="fntdata" ContentType="application/x-fontdata"/>
  <Override PartName="/ppt/slideLayouts/slideLayout1.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Layouts/slideLayout3.xml" ContentType="application/vnd.openxmlformats-officedocument.presentationml.slideLayout+xml"/>
  <Default Extension="jpeg" ContentType="image/jpeg"/>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48" r:id="rId1"/>
  </p:sldMasterIdLst>
  <p:notesMasterIdLst>
    <p:notesMasterId r:id="rId37"/>
  </p:notesMasterIdLst>
  <p:sldIdLst>
    <p:sldId id="257" r:id="rId2"/>
    <p:sldId id="318" r:id="rId3"/>
    <p:sldId id="256" r:id="rId4"/>
    <p:sldId id="259" r:id="rId5"/>
    <p:sldId id="258" r:id="rId6"/>
    <p:sldId id="263" r:id="rId7"/>
    <p:sldId id="261" r:id="rId8"/>
    <p:sldId id="319" r:id="rId9"/>
    <p:sldId id="264" r:id="rId10"/>
    <p:sldId id="266" r:id="rId11"/>
    <p:sldId id="320" r:id="rId12"/>
    <p:sldId id="321" r:id="rId13"/>
    <p:sldId id="322" r:id="rId14"/>
    <p:sldId id="323" r:id="rId15"/>
    <p:sldId id="324" r:id="rId16"/>
    <p:sldId id="325" r:id="rId17"/>
    <p:sldId id="326" r:id="rId18"/>
    <p:sldId id="328" r:id="rId19"/>
    <p:sldId id="327" r:id="rId20"/>
    <p:sldId id="329" r:id="rId21"/>
    <p:sldId id="342" r:id="rId22"/>
    <p:sldId id="330" r:id="rId23"/>
    <p:sldId id="331" r:id="rId24"/>
    <p:sldId id="332" r:id="rId25"/>
    <p:sldId id="343" r:id="rId26"/>
    <p:sldId id="333" r:id="rId27"/>
    <p:sldId id="334" r:id="rId28"/>
    <p:sldId id="335" r:id="rId29"/>
    <p:sldId id="336" r:id="rId30"/>
    <p:sldId id="338" r:id="rId31"/>
    <p:sldId id="339" r:id="rId32"/>
    <p:sldId id="340" r:id="rId33"/>
    <p:sldId id="341" r:id="rId34"/>
    <p:sldId id="344" r:id="rId35"/>
    <p:sldId id="265" r:id="rId36"/>
  </p:sldIdLst>
  <p:sldSz cx="12192000" cy="6858000"/>
  <p:notesSz cx="6858000" cy="9144000"/>
  <p:embeddedFontLst>
    <p:embeddedFont>
      <p:font typeface="Traditional Arabic" pitchFamily="18" charset="-78"/>
      <p:regular r:id="rId38"/>
      <p:bold r:id="rId39"/>
    </p:embeddedFont>
    <p:embeddedFont>
      <p:font typeface="Calibri" pitchFamily="34" charset="0"/>
      <p:regular r:id="rId40"/>
      <p:bold r:id="rId41"/>
      <p:italic r:id="rId42"/>
      <p:boldItalic r:id="rId43"/>
    </p:embeddedFont>
    <p:embeddedFont>
      <p:font typeface="B Titr" pitchFamily="2" charset="-78"/>
      <p:bold r:id="rId44"/>
    </p:embeddedFont>
    <p:embeddedFont>
      <p:font typeface="B Nazanin" pitchFamily="2" charset="-78"/>
      <p:regular r:id="rId45"/>
      <p:bold r:id="rId46"/>
    </p:embeddedFont>
    <p:embeddedFont>
      <p:font typeface="Shabnam" charset="-78"/>
      <p:regular r:id="rId47"/>
      <p:bold r:id="rId48"/>
    </p:embeddedFont>
    <p:embeddedFont>
      <p:font typeface="Calibri Light" pitchFamily="34" charset="0"/>
      <p:regular r:id="rId49"/>
    </p:embeddedFont>
  </p:embeddedFontLst>
  <p:defaultTextStyle>
    <a:defPPr>
      <a:defRPr lang="fa-I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153D35"/>
    <a:srgbClr val="FCF8F7"/>
    <a:srgbClr val="1A1718"/>
    <a:srgbClr val="B4B3B1"/>
    <a:srgbClr val="D8AF69"/>
    <a:srgbClr val="A17A56"/>
    <a:srgbClr val="D7A385"/>
    <a:srgbClr val="EAD7C4"/>
    <a:srgbClr val="EBCECD"/>
    <a:srgbClr val="D8B589"/>
  </p:clrMru>
  <p:extLst>
    <p:ext uri="{E76CE94A-603C-4142-B9EB-6D1370010A27}">
      <p14:discardImageEditData xmlns:p14="http://schemas.microsoft.com/office/powerpoint/2010/main" xmlns="" val="0"/>
    </p:ext>
    <p:ext uri="{D31A062A-798A-4329-ABDD-BBA856620510}">
      <p14:defaultImageDpi xmlns:p14="http://schemas.microsoft.com/office/powerpoint/2010/main" xmlns="" val="32767"/>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132" autoAdjust="0"/>
    <p:restoredTop sz="94660"/>
  </p:normalViewPr>
  <p:slideViewPr>
    <p:cSldViewPr snapToGrid="0">
      <p:cViewPr varScale="1">
        <p:scale>
          <a:sx n="91" d="100"/>
          <a:sy n="91" d="100"/>
        </p:scale>
        <p:origin x="-120" y="-114"/>
      </p:cViewPr>
      <p:guideLst>
        <p:guide orient="horz" pos="2160"/>
        <p:guide pos="3840"/>
      </p:guideLst>
    </p:cSldViewPr>
  </p:slideViewPr>
  <p:notesTextViewPr>
    <p:cViewPr>
      <p:scale>
        <a:sx n="1" d="1"/>
        <a:sy n="1" d="1"/>
      </p:scale>
      <p:origin x="0" y="0"/>
    </p:cViewPr>
  </p:notesText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font" Target="fonts/font2.fntdata"/><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font" Target="fonts/font5.fntdata"/><Relationship Id="rId47" Type="http://schemas.openxmlformats.org/officeDocument/2006/relationships/font" Target="fonts/font10.fntdata"/><Relationship Id="rId50"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font" Target="fonts/font1.fntdata"/><Relationship Id="rId46" Type="http://schemas.openxmlformats.org/officeDocument/2006/relationships/font" Target="fonts/font9.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font" Target="fonts/font4.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notesMaster" Target="notesMasters/notesMaster1.xml"/><Relationship Id="rId40" Type="http://schemas.openxmlformats.org/officeDocument/2006/relationships/font" Target="fonts/font3.fntdata"/><Relationship Id="rId45" Type="http://schemas.openxmlformats.org/officeDocument/2006/relationships/font" Target="fonts/font8.fntdata"/><Relationship Id="rId53"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font" Target="fonts/font12.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font" Target="fonts/font7.fntdata"/><Relationship Id="rId52"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font" Target="fonts/font6.fntdata"/><Relationship Id="rId48" Type="http://schemas.openxmlformats.org/officeDocument/2006/relationships/font" Target="fonts/font11.fntdata"/><Relationship Id="rId8" Type="http://schemas.openxmlformats.org/officeDocument/2006/relationships/slide" Target="slides/slide7.xml"/><Relationship Id="rId51"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52A1A75-6193-4087-9924-316A01F4C85B}" type="datetimeFigureOut">
              <a:rPr lang="en-US" smtClean="0"/>
              <a:pPr/>
              <a:t>7/26/2026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51CFF8D-0480-489C-8F7D-CE0E523E00F7}" type="slidenum">
              <a:rPr lang="en-US" smtClean="0"/>
              <a:pPr/>
              <a:t>‹#›</a:t>
            </a:fld>
            <a:endParaRPr lang="en-US"/>
          </a:p>
        </p:txBody>
      </p:sp>
    </p:spTree>
    <p:extLst>
      <p:ext uri="{BB962C8B-B14F-4D97-AF65-F5344CB8AC3E}">
        <p14:creationId xmlns:p14="http://schemas.microsoft.com/office/powerpoint/2010/main" xmlns="" val="232466046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5.pn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7DE17AE7-D14B-4AE2-A426-FAC3D71DBBA2}"/>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fa-IR"/>
          </a:p>
        </p:txBody>
      </p:sp>
      <p:sp>
        <p:nvSpPr>
          <p:cNvPr id="3" name="Subtitle 2">
            <a:extLst>
              <a:ext uri="{FF2B5EF4-FFF2-40B4-BE49-F238E27FC236}">
                <a16:creationId xmlns:a16="http://schemas.microsoft.com/office/drawing/2014/main" xmlns="" id="{36A34C8D-534F-4773-A11C-5D8E1893160C}"/>
              </a:ext>
            </a:extLst>
          </p:cNvPr>
          <p:cNvSpPr>
            <a:spLocks noGrp="1"/>
          </p:cNvSpPr>
          <p:nvPr>
            <p:ph type="subTitle" idx="1"/>
          </p:nvPr>
        </p:nvSpPr>
        <p:spPr>
          <a:xfrm>
            <a:off x="1524000" y="3602038"/>
            <a:ext cx="9144000" cy="1655762"/>
          </a:xfrm>
        </p:spPr>
        <p:txBody>
          <a:bodyPr/>
          <a:lstStyle>
            <a:lvl1pPr marL="0" indent="0" algn="ctr">
              <a:buNone/>
              <a:defRPr sz="2400">
                <a:cs typeface="B Titr" panose="00000700000000000000" pitchFamily="2" charset="-78"/>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endParaRPr lang="fa-IR" dirty="0"/>
          </a:p>
        </p:txBody>
      </p:sp>
      <p:sp>
        <p:nvSpPr>
          <p:cNvPr id="4" name="Date Placeholder 3">
            <a:extLst>
              <a:ext uri="{FF2B5EF4-FFF2-40B4-BE49-F238E27FC236}">
                <a16:creationId xmlns:a16="http://schemas.microsoft.com/office/drawing/2014/main" xmlns="" id="{97302C76-43C8-4222-943A-082AECE3D9F8}"/>
              </a:ext>
            </a:extLst>
          </p:cNvPr>
          <p:cNvSpPr>
            <a:spLocks noGrp="1"/>
          </p:cNvSpPr>
          <p:nvPr>
            <p:ph type="dt" sz="half" idx="10"/>
          </p:nvPr>
        </p:nvSpPr>
        <p:spPr/>
        <p:txBody>
          <a:bodyPr/>
          <a:lstStyle/>
          <a:p>
            <a:fld id="{9264FE4A-F315-4EB2-A088-8FAAC34A9EBD}" type="datetimeFigureOut">
              <a:rPr lang="fa-IR" smtClean="0"/>
              <a:pPr/>
              <a:t>02/11/1448</a:t>
            </a:fld>
            <a:endParaRPr lang="fa-IR"/>
          </a:p>
        </p:txBody>
      </p:sp>
      <p:sp>
        <p:nvSpPr>
          <p:cNvPr id="5" name="Footer Placeholder 4">
            <a:extLst>
              <a:ext uri="{FF2B5EF4-FFF2-40B4-BE49-F238E27FC236}">
                <a16:creationId xmlns:a16="http://schemas.microsoft.com/office/drawing/2014/main" xmlns="" id="{D1AC7B17-0469-4397-90BB-0BE435693775}"/>
              </a:ext>
            </a:extLst>
          </p:cNvPr>
          <p:cNvSpPr>
            <a:spLocks noGrp="1"/>
          </p:cNvSpPr>
          <p:nvPr>
            <p:ph type="ftr" sz="quarter" idx="11"/>
          </p:nvPr>
        </p:nvSpPr>
        <p:spPr/>
        <p:txBody>
          <a:bodyPr/>
          <a:lstStyle/>
          <a:p>
            <a:endParaRPr lang="fa-IR"/>
          </a:p>
        </p:txBody>
      </p:sp>
      <p:sp>
        <p:nvSpPr>
          <p:cNvPr id="6" name="Slide Number Placeholder 5">
            <a:extLst>
              <a:ext uri="{FF2B5EF4-FFF2-40B4-BE49-F238E27FC236}">
                <a16:creationId xmlns:a16="http://schemas.microsoft.com/office/drawing/2014/main" xmlns="" id="{08A9081D-06E2-4D0B-ABF4-66355F3F0E21}"/>
              </a:ext>
            </a:extLst>
          </p:cNvPr>
          <p:cNvSpPr>
            <a:spLocks noGrp="1"/>
          </p:cNvSpPr>
          <p:nvPr>
            <p:ph type="sldNum" sz="quarter" idx="12"/>
          </p:nvPr>
        </p:nvSpPr>
        <p:spPr/>
        <p:txBody>
          <a:bodyPr/>
          <a:lstStyle/>
          <a:p>
            <a:fld id="{C41CBEB5-5187-4B95-AA59-4A9B88A732FA}" type="slidenum">
              <a:rPr lang="fa-IR" smtClean="0"/>
              <a:pPr/>
              <a:t>‹#›</a:t>
            </a:fld>
            <a:endParaRPr lang="fa-IR"/>
          </a:p>
        </p:txBody>
      </p:sp>
    </p:spTree>
    <p:extLst>
      <p:ext uri="{BB962C8B-B14F-4D97-AF65-F5344CB8AC3E}">
        <p14:creationId xmlns:p14="http://schemas.microsoft.com/office/powerpoint/2010/main" xmlns="" val="281544928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Custom Layout">
    <p:bg>
      <p:bgPr>
        <a:solidFill>
          <a:srgbClr val="FCF8F7"/>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xmlns="" id="{454B4BF3-38C4-4567-AFF8-3BF63D495496}"/>
              </a:ext>
            </a:extLst>
          </p:cNvPr>
          <p:cNvPicPr>
            <a:picLocks noChangeAspect="1"/>
          </p:cNvPicPr>
          <p:nvPr userDrawn="1"/>
        </p:nvPicPr>
        <p:blipFill>
          <a:blip r:embed="rId2" cstate="print">
            <a:extLst>
              <a:ext uri="{28A0092B-C50C-407E-A947-70E740481C1C}">
                <a14:useLocalDpi xmlns:a14="http://schemas.microsoft.com/office/drawing/2010/main" xmlns="" val="0"/>
              </a:ext>
            </a:extLst>
          </a:blip>
          <a:stretch>
            <a:fillRect/>
          </a:stretch>
        </p:blipFill>
        <p:spPr>
          <a:xfrm>
            <a:off x="0" y="0"/>
            <a:ext cx="12192000" cy="6858000"/>
          </a:xfrm>
          <a:prstGeom prst="rect">
            <a:avLst/>
          </a:prstGeom>
        </p:spPr>
      </p:pic>
      <p:pic>
        <p:nvPicPr>
          <p:cNvPr id="12" name="Picture 11">
            <a:extLst>
              <a:ext uri="{FF2B5EF4-FFF2-40B4-BE49-F238E27FC236}">
                <a16:creationId xmlns:a16="http://schemas.microsoft.com/office/drawing/2014/main" xmlns="" id="{6A7D27C9-BADF-4BB1-86DA-D9A815F879FA}"/>
              </a:ext>
            </a:extLst>
          </p:cNvPr>
          <p:cNvPicPr>
            <a:picLocks noChangeAspect="1"/>
          </p:cNvPicPr>
          <p:nvPr userDrawn="1"/>
        </p:nvPicPr>
        <p:blipFill>
          <a:blip r:embed="rId3" cstate="print"/>
          <a:stretch>
            <a:fillRect/>
          </a:stretch>
        </p:blipFill>
        <p:spPr>
          <a:xfrm>
            <a:off x="9643651" y="172753"/>
            <a:ext cx="2548349" cy="5931922"/>
          </a:xfrm>
          <a:prstGeom prst="rect">
            <a:avLst/>
          </a:prstGeom>
        </p:spPr>
      </p:pic>
      <p:pic>
        <p:nvPicPr>
          <p:cNvPr id="13" name="Picture 12">
            <a:extLst>
              <a:ext uri="{FF2B5EF4-FFF2-40B4-BE49-F238E27FC236}">
                <a16:creationId xmlns:a16="http://schemas.microsoft.com/office/drawing/2014/main" xmlns="" id="{A9AE7849-53C9-4002-AB16-53A1B42BC46B}"/>
              </a:ext>
            </a:extLst>
          </p:cNvPr>
          <p:cNvPicPr>
            <a:picLocks noChangeAspect="1"/>
          </p:cNvPicPr>
          <p:nvPr userDrawn="1"/>
        </p:nvPicPr>
        <p:blipFill>
          <a:blip r:embed="rId4" cstate="print"/>
          <a:stretch>
            <a:fillRect/>
          </a:stretch>
        </p:blipFill>
        <p:spPr>
          <a:xfrm>
            <a:off x="0" y="1541827"/>
            <a:ext cx="3420152" cy="5316173"/>
          </a:xfrm>
          <a:prstGeom prst="rect">
            <a:avLst/>
          </a:prstGeom>
        </p:spPr>
      </p:pic>
    </p:spTree>
    <p:extLst>
      <p:ext uri="{BB962C8B-B14F-4D97-AF65-F5344CB8AC3E}">
        <p14:creationId xmlns:p14="http://schemas.microsoft.com/office/powerpoint/2010/main" xmlns="" val="164307944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3_Custom Layout">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xmlns="" id="{2B6E455E-F806-4330-94D5-493738F06166}"/>
              </a:ext>
            </a:extLst>
          </p:cNvPr>
          <p:cNvPicPr>
            <a:picLocks noChangeAspect="1"/>
          </p:cNvPicPr>
          <p:nvPr userDrawn="1"/>
        </p:nvPicPr>
        <p:blipFill>
          <a:blip r:embed="rId2" cstate="print">
            <a:extLst>
              <a:ext uri="{28A0092B-C50C-407E-A947-70E740481C1C}">
                <a14:useLocalDpi xmlns:a14="http://schemas.microsoft.com/office/drawing/2010/main" xmlns="" val="0"/>
              </a:ext>
            </a:extLst>
          </a:blip>
          <a:stretch>
            <a:fillRect/>
          </a:stretch>
        </p:blipFill>
        <p:spPr>
          <a:xfrm>
            <a:off x="0" y="0"/>
            <a:ext cx="12192000" cy="6858000"/>
          </a:xfrm>
          <a:prstGeom prst="rect">
            <a:avLst/>
          </a:prstGeom>
        </p:spPr>
      </p:pic>
      <p:pic>
        <p:nvPicPr>
          <p:cNvPr id="6" name="Picture 5">
            <a:extLst>
              <a:ext uri="{FF2B5EF4-FFF2-40B4-BE49-F238E27FC236}">
                <a16:creationId xmlns:a16="http://schemas.microsoft.com/office/drawing/2014/main" xmlns="" id="{9F937E9E-0F25-42EE-AD3D-688BCE99948C}"/>
              </a:ext>
            </a:extLst>
          </p:cNvPr>
          <p:cNvPicPr>
            <a:picLocks noChangeAspect="1"/>
          </p:cNvPicPr>
          <p:nvPr userDrawn="1"/>
        </p:nvPicPr>
        <p:blipFill>
          <a:blip r:embed="rId3" cstate="print"/>
          <a:stretch>
            <a:fillRect/>
          </a:stretch>
        </p:blipFill>
        <p:spPr>
          <a:xfrm>
            <a:off x="9202057" y="172753"/>
            <a:ext cx="2989943" cy="6486844"/>
          </a:xfrm>
          <a:prstGeom prst="rect">
            <a:avLst/>
          </a:prstGeom>
        </p:spPr>
      </p:pic>
      <p:pic>
        <p:nvPicPr>
          <p:cNvPr id="7" name="Picture 6">
            <a:extLst>
              <a:ext uri="{FF2B5EF4-FFF2-40B4-BE49-F238E27FC236}">
                <a16:creationId xmlns:a16="http://schemas.microsoft.com/office/drawing/2014/main" xmlns="" id="{A5461CF1-BCA7-49FE-B38A-A3E7DC322329}"/>
              </a:ext>
            </a:extLst>
          </p:cNvPr>
          <p:cNvPicPr>
            <a:picLocks noChangeAspect="1"/>
          </p:cNvPicPr>
          <p:nvPr userDrawn="1"/>
        </p:nvPicPr>
        <p:blipFill>
          <a:blip r:embed="rId4" cstate="print"/>
          <a:stretch>
            <a:fillRect/>
          </a:stretch>
        </p:blipFill>
        <p:spPr>
          <a:xfrm>
            <a:off x="-1" y="563611"/>
            <a:ext cx="4238171" cy="6294389"/>
          </a:xfrm>
          <a:prstGeom prst="rect">
            <a:avLst/>
          </a:prstGeom>
        </p:spPr>
      </p:pic>
    </p:spTree>
    <p:extLst>
      <p:ext uri="{BB962C8B-B14F-4D97-AF65-F5344CB8AC3E}">
        <p14:creationId xmlns:p14="http://schemas.microsoft.com/office/powerpoint/2010/main" xmlns="" val="190410190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5_Custom Layout">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xmlns="" id="{38CB7EB2-6127-4A96-8D7D-F51DF10E6DA1}"/>
              </a:ext>
            </a:extLst>
          </p:cNvPr>
          <p:cNvPicPr>
            <a:picLocks noChangeAspect="1"/>
          </p:cNvPicPr>
          <p:nvPr userDrawn="1"/>
        </p:nvPicPr>
        <p:blipFill>
          <a:blip r:embed="rId2" cstate="print">
            <a:extLst>
              <a:ext uri="{28A0092B-C50C-407E-A947-70E740481C1C}">
                <a14:useLocalDpi xmlns:a14="http://schemas.microsoft.com/office/drawing/2010/main" xmlns="" val="0"/>
              </a:ext>
            </a:extLst>
          </a:blip>
          <a:stretch>
            <a:fillRect/>
          </a:stretch>
        </p:blipFill>
        <p:spPr>
          <a:xfrm>
            <a:off x="0" y="0"/>
            <a:ext cx="12192000" cy="6858000"/>
          </a:xfrm>
          <a:prstGeom prst="rect">
            <a:avLst/>
          </a:prstGeom>
        </p:spPr>
      </p:pic>
      <p:pic>
        <p:nvPicPr>
          <p:cNvPr id="5" name="Picture 4">
            <a:extLst>
              <a:ext uri="{FF2B5EF4-FFF2-40B4-BE49-F238E27FC236}">
                <a16:creationId xmlns:a16="http://schemas.microsoft.com/office/drawing/2014/main" xmlns="" id="{72C9DB36-1944-4D75-B048-E1A57901CD88}"/>
              </a:ext>
            </a:extLst>
          </p:cNvPr>
          <p:cNvPicPr>
            <a:picLocks noChangeAspect="1"/>
          </p:cNvPicPr>
          <p:nvPr userDrawn="1"/>
        </p:nvPicPr>
        <p:blipFill>
          <a:blip r:embed="rId3" cstate="print"/>
          <a:stretch>
            <a:fillRect/>
          </a:stretch>
        </p:blipFill>
        <p:spPr>
          <a:xfrm>
            <a:off x="10704266" y="1407885"/>
            <a:ext cx="1487734" cy="3463075"/>
          </a:xfrm>
          <a:prstGeom prst="rect">
            <a:avLst/>
          </a:prstGeom>
        </p:spPr>
      </p:pic>
      <p:pic>
        <p:nvPicPr>
          <p:cNvPr id="6" name="Picture 5">
            <a:extLst>
              <a:ext uri="{FF2B5EF4-FFF2-40B4-BE49-F238E27FC236}">
                <a16:creationId xmlns:a16="http://schemas.microsoft.com/office/drawing/2014/main" xmlns="" id="{D73D0764-BE42-410D-AB06-1566F315BCDD}"/>
              </a:ext>
            </a:extLst>
          </p:cNvPr>
          <p:cNvPicPr>
            <a:picLocks noChangeAspect="1"/>
          </p:cNvPicPr>
          <p:nvPr userDrawn="1"/>
        </p:nvPicPr>
        <p:blipFill>
          <a:blip r:embed="rId4" cstate="print"/>
          <a:stretch>
            <a:fillRect/>
          </a:stretch>
        </p:blipFill>
        <p:spPr>
          <a:xfrm>
            <a:off x="0" y="3947691"/>
            <a:ext cx="1872343" cy="2910309"/>
          </a:xfrm>
          <a:prstGeom prst="rect">
            <a:avLst/>
          </a:prstGeom>
        </p:spPr>
      </p:pic>
    </p:spTree>
    <p:extLst>
      <p:ext uri="{BB962C8B-B14F-4D97-AF65-F5344CB8AC3E}">
        <p14:creationId xmlns:p14="http://schemas.microsoft.com/office/powerpoint/2010/main" xmlns="" val="111218642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4_Custom Layout">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xmlns="" id="{9DA5A04F-1599-4469-AAF7-5F5F7297B2D6}"/>
              </a:ext>
            </a:extLst>
          </p:cNvPr>
          <p:cNvPicPr>
            <a:picLocks noChangeAspect="1"/>
          </p:cNvPicPr>
          <p:nvPr userDrawn="1"/>
        </p:nvPicPr>
        <p:blipFill>
          <a:blip r:embed="rId2" cstate="print">
            <a:extLst>
              <a:ext uri="{28A0092B-C50C-407E-A947-70E740481C1C}">
                <a14:useLocalDpi xmlns:a14="http://schemas.microsoft.com/office/drawing/2010/main" xmlns="" val="0"/>
              </a:ext>
            </a:extLst>
          </a:blip>
          <a:stretch>
            <a:fillRect/>
          </a:stretch>
        </p:blipFill>
        <p:spPr>
          <a:xfrm>
            <a:off x="0" y="0"/>
            <a:ext cx="12192000" cy="6858000"/>
          </a:xfrm>
          <a:prstGeom prst="rect">
            <a:avLst/>
          </a:prstGeom>
        </p:spPr>
      </p:pic>
      <p:pic>
        <p:nvPicPr>
          <p:cNvPr id="4" name="Picture 3">
            <a:extLst>
              <a:ext uri="{FF2B5EF4-FFF2-40B4-BE49-F238E27FC236}">
                <a16:creationId xmlns:a16="http://schemas.microsoft.com/office/drawing/2014/main" xmlns="" id="{45B3DF64-CF3A-4060-878E-8FEAAD4BAD7A}"/>
              </a:ext>
            </a:extLst>
          </p:cNvPr>
          <p:cNvPicPr>
            <a:picLocks noChangeAspect="1"/>
          </p:cNvPicPr>
          <p:nvPr userDrawn="1"/>
        </p:nvPicPr>
        <p:blipFill>
          <a:blip r:embed="rId3" cstate="print"/>
          <a:stretch>
            <a:fillRect/>
          </a:stretch>
        </p:blipFill>
        <p:spPr>
          <a:xfrm>
            <a:off x="8737600" y="-731625"/>
            <a:ext cx="3454400" cy="8040985"/>
          </a:xfrm>
          <a:prstGeom prst="rect">
            <a:avLst/>
          </a:prstGeom>
        </p:spPr>
      </p:pic>
      <p:pic>
        <p:nvPicPr>
          <p:cNvPr id="5" name="Picture 4">
            <a:extLst>
              <a:ext uri="{FF2B5EF4-FFF2-40B4-BE49-F238E27FC236}">
                <a16:creationId xmlns:a16="http://schemas.microsoft.com/office/drawing/2014/main" xmlns="" id="{7324438C-7D3C-43DC-8141-DF04C0024181}"/>
              </a:ext>
            </a:extLst>
          </p:cNvPr>
          <p:cNvPicPr>
            <a:picLocks noChangeAspect="1"/>
          </p:cNvPicPr>
          <p:nvPr userDrawn="1"/>
        </p:nvPicPr>
        <p:blipFill>
          <a:blip r:embed="rId4" cstate="print"/>
          <a:stretch>
            <a:fillRect/>
          </a:stretch>
        </p:blipFill>
        <p:spPr>
          <a:xfrm>
            <a:off x="0" y="44719"/>
            <a:ext cx="4383314" cy="6813281"/>
          </a:xfrm>
          <a:prstGeom prst="rect">
            <a:avLst/>
          </a:prstGeom>
        </p:spPr>
      </p:pic>
    </p:spTree>
    <p:extLst>
      <p:ext uri="{BB962C8B-B14F-4D97-AF65-F5344CB8AC3E}">
        <p14:creationId xmlns:p14="http://schemas.microsoft.com/office/powerpoint/2010/main" xmlns="" val="414927940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3B8D69CC-1299-4BF5-9E61-ABCE1AE494E4}"/>
              </a:ext>
            </a:extLst>
          </p:cNvPr>
          <p:cNvSpPr>
            <a:spLocks noGrp="1"/>
          </p:cNvSpPr>
          <p:nvPr>
            <p:ph type="title"/>
          </p:nvPr>
        </p:nvSpPr>
        <p:spPr/>
        <p:txBody>
          <a:bodyPr/>
          <a:lstStyle/>
          <a:p>
            <a:r>
              <a:rPr lang="en-US"/>
              <a:t>Click to edit Master title style</a:t>
            </a:r>
            <a:endParaRPr lang="fa-IR"/>
          </a:p>
        </p:txBody>
      </p:sp>
      <p:sp>
        <p:nvSpPr>
          <p:cNvPr id="3" name="Content Placeholder 2">
            <a:extLst>
              <a:ext uri="{FF2B5EF4-FFF2-40B4-BE49-F238E27FC236}">
                <a16:creationId xmlns:a16="http://schemas.microsoft.com/office/drawing/2014/main" xmlns="" id="{08FC28AB-3892-481B-AFC1-285EED3463E1}"/>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a-IR"/>
          </a:p>
        </p:txBody>
      </p:sp>
      <p:sp>
        <p:nvSpPr>
          <p:cNvPr id="4" name="Date Placeholder 3">
            <a:extLst>
              <a:ext uri="{FF2B5EF4-FFF2-40B4-BE49-F238E27FC236}">
                <a16:creationId xmlns:a16="http://schemas.microsoft.com/office/drawing/2014/main" xmlns="" id="{C526F2F7-3E43-4165-BD0E-074809260BF5}"/>
              </a:ext>
            </a:extLst>
          </p:cNvPr>
          <p:cNvSpPr>
            <a:spLocks noGrp="1"/>
          </p:cNvSpPr>
          <p:nvPr>
            <p:ph type="dt" sz="half" idx="10"/>
          </p:nvPr>
        </p:nvSpPr>
        <p:spPr/>
        <p:txBody>
          <a:bodyPr/>
          <a:lstStyle/>
          <a:p>
            <a:fld id="{9264FE4A-F315-4EB2-A088-8FAAC34A9EBD}" type="datetimeFigureOut">
              <a:rPr lang="fa-IR" smtClean="0"/>
              <a:pPr/>
              <a:t>02/11/1448</a:t>
            </a:fld>
            <a:endParaRPr lang="fa-IR"/>
          </a:p>
        </p:txBody>
      </p:sp>
      <p:sp>
        <p:nvSpPr>
          <p:cNvPr id="5" name="Footer Placeholder 4">
            <a:extLst>
              <a:ext uri="{FF2B5EF4-FFF2-40B4-BE49-F238E27FC236}">
                <a16:creationId xmlns:a16="http://schemas.microsoft.com/office/drawing/2014/main" xmlns="" id="{30364943-F0A7-481D-A025-D88379C476B3}"/>
              </a:ext>
            </a:extLst>
          </p:cNvPr>
          <p:cNvSpPr>
            <a:spLocks noGrp="1"/>
          </p:cNvSpPr>
          <p:nvPr>
            <p:ph type="ftr" sz="quarter" idx="11"/>
          </p:nvPr>
        </p:nvSpPr>
        <p:spPr/>
        <p:txBody>
          <a:bodyPr/>
          <a:lstStyle/>
          <a:p>
            <a:endParaRPr lang="fa-IR"/>
          </a:p>
        </p:txBody>
      </p:sp>
      <p:sp>
        <p:nvSpPr>
          <p:cNvPr id="6" name="Slide Number Placeholder 5">
            <a:extLst>
              <a:ext uri="{FF2B5EF4-FFF2-40B4-BE49-F238E27FC236}">
                <a16:creationId xmlns:a16="http://schemas.microsoft.com/office/drawing/2014/main" xmlns="" id="{55D0FA13-F77C-417C-9F50-57C7A657D65F}"/>
              </a:ext>
            </a:extLst>
          </p:cNvPr>
          <p:cNvSpPr>
            <a:spLocks noGrp="1"/>
          </p:cNvSpPr>
          <p:nvPr>
            <p:ph type="sldNum" sz="quarter" idx="12"/>
          </p:nvPr>
        </p:nvSpPr>
        <p:spPr/>
        <p:txBody>
          <a:bodyPr/>
          <a:lstStyle/>
          <a:p>
            <a:fld id="{C41CBEB5-5187-4B95-AA59-4A9B88A732FA}" type="slidenum">
              <a:rPr lang="fa-IR" smtClean="0"/>
              <a:pPr/>
              <a:t>‹#›</a:t>
            </a:fld>
            <a:endParaRPr lang="fa-IR"/>
          </a:p>
        </p:txBody>
      </p:sp>
    </p:spTree>
    <p:extLst>
      <p:ext uri="{BB962C8B-B14F-4D97-AF65-F5344CB8AC3E}">
        <p14:creationId xmlns:p14="http://schemas.microsoft.com/office/powerpoint/2010/main" xmlns="" val="300083344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E180A5B9-B4CE-4957-BCCA-F47C15126EE1}"/>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fa-IR"/>
          </a:p>
        </p:txBody>
      </p:sp>
      <p:sp>
        <p:nvSpPr>
          <p:cNvPr id="3" name="Text Placeholder 2">
            <a:extLst>
              <a:ext uri="{FF2B5EF4-FFF2-40B4-BE49-F238E27FC236}">
                <a16:creationId xmlns:a16="http://schemas.microsoft.com/office/drawing/2014/main" xmlns="" id="{37E44FA2-8A46-42AB-B116-AD2A302ED721}"/>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xmlns="" id="{A679E54A-FF1C-4F1E-843D-AADA9A3402B1}"/>
              </a:ext>
            </a:extLst>
          </p:cNvPr>
          <p:cNvSpPr>
            <a:spLocks noGrp="1"/>
          </p:cNvSpPr>
          <p:nvPr>
            <p:ph type="dt" sz="half" idx="10"/>
          </p:nvPr>
        </p:nvSpPr>
        <p:spPr/>
        <p:txBody>
          <a:bodyPr/>
          <a:lstStyle/>
          <a:p>
            <a:fld id="{9264FE4A-F315-4EB2-A088-8FAAC34A9EBD}" type="datetimeFigureOut">
              <a:rPr lang="fa-IR" smtClean="0"/>
              <a:pPr/>
              <a:t>02/11/1448</a:t>
            </a:fld>
            <a:endParaRPr lang="fa-IR"/>
          </a:p>
        </p:txBody>
      </p:sp>
      <p:sp>
        <p:nvSpPr>
          <p:cNvPr id="5" name="Footer Placeholder 4">
            <a:extLst>
              <a:ext uri="{FF2B5EF4-FFF2-40B4-BE49-F238E27FC236}">
                <a16:creationId xmlns:a16="http://schemas.microsoft.com/office/drawing/2014/main" xmlns="" id="{22CF08CE-DEF1-4BD0-8E04-549AD5080079}"/>
              </a:ext>
            </a:extLst>
          </p:cNvPr>
          <p:cNvSpPr>
            <a:spLocks noGrp="1"/>
          </p:cNvSpPr>
          <p:nvPr>
            <p:ph type="ftr" sz="quarter" idx="11"/>
          </p:nvPr>
        </p:nvSpPr>
        <p:spPr/>
        <p:txBody>
          <a:bodyPr/>
          <a:lstStyle/>
          <a:p>
            <a:endParaRPr lang="fa-IR"/>
          </a:p>
        </p:txBody>
      </p:sp>
      <p:sp>
        <p:nvSpPr>
          <p:cNvPr id="6" name="Slide Number Placeholder 5">
            <a:extLst>
              <a:ext uri="{FF2B5EF4-FFF2-40B4-BE49-F238E27FC236}">
                <a16:creationId xmlns:a16="http://schemas.microsoft.com/office/drawing/2014/main" xmlns="" id="{1CAB8EFD-6AC6-4D04-929B-2D6A1F32361B}"/>
              </a:ext>
            </a:extLst>
          </p:cNvPr>
          <p:cNvSpPr>
            <a:spLocks noGrp="1"/>
          </p:cNvSpPr>
          <p:nvPr>
            <p:ph type="sldNum" sz="quarter" idx="12"/>
          </p:nvPr>
        </p:nvSpPr>
        <p:spPr/>
        <p:txBody>
          <a:bodyPr/>
          <a:lstStyle/>
          <a:p>
            <a:fld id="{C41CBEB5-5187-4B95-AA59-4A9B88A732FA}" type="slidenum">
              <a:rPr lang="fa-IR" smtClean="0"/>
              <a:pPr/>
              <a:t>‹#›</a:t>
            </a:fld>
            <a:endParaRPr lang="fa-IR"/>
          </a:p>
        </p:txBody>
      </p:sp>
    </p:spTree>
    <p:extLst>
      <p:ext uri="{BB962C8B-B14F-4D97-AF65-F5344CB8AC3E}">
        <p14:creationId xmlns:p14="http://schemas.microsoft.com/office/powerpoint/2010/main" xmlns="" val="368062341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D784E2FB-881D-4B6E-9CF6-FAE67E4580B4}"/>
              </a:ext>
            </a:extLst>
          </p:cNvPr>
          <p:cNvSpPr>
            <a:spLocks noGrp="1"/>
          </p:cNvSpPr>
          <p:nvPr>
            <p:ph type="title"/>
          </p:nvPr>
        </p:nvSpPr>
        <p:spPr/>
        <p:txBody>
          <a:bodyPr/>
          <a:lstStyle/>
          <a:p>
            <a:r>
              <a:rPr lang="en-US"/>
              <a:t>Click to edit Master title style</a:t>
            </a:r>
            <a:endParaRPr lang="fa-IR"/>
          </a:p>
        </p:txBody>
      </p:sp>
      <p:sp>
        <p:nvSpPr>
          <p:cNvPr id="3" name="Content Placeholder 2">
            <a:extLst>
              <a:ext uri="{FF2B5EF4-FFF2-40B4-BE49-F238E27FC236}">
                <a16:creationId xmlns:a16="http://schemas.microsoft.com/office/drawing/2014/main" xmlns="" id="{C9DD1FE9-112D-457D-8EAB-9867E2C3EB1F}"/>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a-IR"/>
          </a:p>
        </p:txBody>
      </p:sp>
      <p:sp>
        <p:nvSpPr>
          <p:cNvPr id="4" name="Content Placeholder 3">
            <a:extLst>
              <a:ext uri="{FF2B5EF4-FFF2-40B4-BE49-F238E27FC236}">
                <a16:creationId xmlns:a16="http://schemas.microsoft.com/office/drawing/2014/main" xmlns="" id="{72447DAA-3A78-4182-9444-528493BCF8CE}"/>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a-IR"/>
          </a:p>
        </p:txBody>
      </p:sp>
      <p:sp>
        <p:nvSpPr>
          <p:cNvPr id="5" name="Date Placeholder 4">
            <a:extLst>
              <a:ext uri="{FF2B5EF4-FFF2-40B4-BE49-F238E27FC236}">
                <a16:creationId xmlns:a16="http://schemas.microsoft.com/office/drawing/2014/main" xmlns="" id="{133BCB01-C35A-4D4F-A204-CBE1E7834178}"/>
              </a:ext>
            </a:extLst>
          </p:cNvPr>
          <p:cNvSpPr>
            <a:spLocks noGrp="1"/>
          </p:cNvSpPr>
          <p:nvPr>
            <p:ph type="dt" sz="half" idx="10"/>
          </p:nvPr>
        </p:nvSpPr>
        <p:spPr/>
        <p:txBody>
          <a:bodyPr/>
          <a:lstStyle/>
          <a:p>
            <a:fld id="{9264FE4A-F315-4EB2-A088-8FAAC34A9EBD}" type="datetimeFigureOut">
              <a:rPr lang="fa-IR" smtClean="0"/>
              <a:pPr/>
              <a:t>02/11/1448</a:t>
            </a:fld>
            <a:endParaRPr lang="fa-IR"/>
          </a:p>
        </p:txBody>
      </p:sp>
      <p:sp>
        <p:nvSpPr>
          <p:cNvPr id="6" name="Footer Placeholder 5">
            <a:extLst>
              <a:ext uri="{FF2B5EF4-FFF2-40B4-BE49-F238E27FC236}">
                <a16:creationId xmlns:a16="http://schemas.microsoft.com/office/drawing/2014/main" xmlns="" id="{C4E61B3D-7ECB-4F93-BAE4-5DA1ADF98474}"/>
              </a:ext>
            </a:extLst>
          </p:cNvPr>
          <p:cNvSpPr>
            <a:spLocks noGrp="1"/>
          </p:cNvSpPr>
          <p:nvPr>
            <p:ph type="ftr" sz="quarter" idx="11"/>
          </p:nvPr>
        </p:nvSpPr>
        <p:spPr/>
        <p:txBody>
          <a:bodyPr/>
          <a:lstStyle/>
          <a:p>
            <a:endParaRPr lang="fa-IR"/>
          </a:p>
        </p:txBody>
      </p:sp>
      <p:sp>
        <p:nvSpPr>
          <p:cNvPr id="7" name="Slide Number Placeholder 6">
            <a:extLst>
              <a:ext uri="{FF2B5EF4-FFF2-40B4-BE49-F238E27FC236}">
                <a16:creationId xmlns:a16="http://schemas.microsoft.com/office/drawing/2014/main" xmlns="" id="{3FDD966C-07E8-4719-A072-4C56282E7A8B}"/>
              </a:ext>
            </a:extLst>
          </p:cNvPr>
          <p:cNvSpPr>
            <a:spLocks noGrp="1"/>
          </p:cNvSpPr>
          <p:nvPr>
            <p:ph type="sldNum" sz="quarter" idx="12"/>
          </p:nvPr>
        </p:nvSpPr>
        <p:spPr/>
        <p:txBody>
          <a:bodyPr/>
          <a:lstStyle/>
          <a:p>
            <a:fld id="{C41CBEB5-5187-4B95-AA59-4A9B88A732FA}" type="slidenum">
              <a:rPr lang="fa-IR" smtClean="0"/>
              <a:pPr/>
              <a:t>‹#›</a:t>
            </a:fld>
            <a:endParaRPr lang="fa-IR"/>
          </a:p>
        </p:txBody>
      </p:sp>
    </p:spTree>
    <p:extLst>
      <p:ext uri="{BB962C8B-B14F-4D97-AF65-F5344CB8AC3E}">
        <p14:creationId xmlns:p14="http://schemas.microsoft.com/office/powerpoint/2010/main" xmlns="" val="263017138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B4B917CB-7F48-4303-90C5-FE465D756860}"/>
              </a:ext>
            </a:extLst>
          </p:cNvPr>
          <p:cNvSpPr>
            <a:spLocks noGrp="1"/>
          </p:cNvSpPr>
          <p:nvPr>
            <p:ph type="title"/>
          </p:nvPr>
        </p:nvSpPr>
        <p:spPr>
          <a:xfrm>
            <a:off x="839788" y="365125"/>
            <a:ext cx="10515600" cy="1325563"/>
          </a:xfrm>
        </p:spPr>
        <p:txBody>
          <a:bodyPr/>
          <a:lstStyle/>
          <a:p>
            <a:r>
              <a:rPr lang="en-US"/>
              <a:t>Click to edit Master title style</a:t>
            </a:r>
            <a:endParaRPr lang="fa-IR"/>
          </a:p>
        </p:txBody>
      </p:sp>
      <p:sp>
        <p:nvSpPr>
          <p:cNvPr id="3" name="Text Placeholder 2">
            <a:extLst>
              <a:ext uri="{FF2B5EF4-FFF2-40B4-BE49-F238E27FC236}">
                <a16:creationId xmlns:a16="http://schemas.microsoft.com/office/drawing/2014/main" xmlns="" id="{44B01E82-0EF5-47FF-BBDA-A5732515F241}"/>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xmlns="" id="{D4A82BAC-C1FE-4B88-B447-2B317CDC832D}"/>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a-IR"/>
          </a:p>
        </p:txBody>
      </p:sp>
      <p:sp>
        <p:nvSpPr>
          <p:cNvPr id="5" name="Text Placeholder 4">
            <a:extLst>
              <a:ext uri="{FF2B5EF4-FFF2-40B4-BE49-F238E27FC236}">
                <a16:creationId xmlns:a16="http://schemas.microsoft.com/office/drawing/2014/main" xmlns="" id="{80CB0D9E-A2D5-4D6F-8DDF-AA54D6E6E047}"/>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xmlns="" id="{EC806AA3-3CE9-4CF2-8464-37E7BFE16DBC}"/>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a-IR"/>
          </a:p>
        </p:txBody>
      </p:sp>
      <p:sp>
        <p:nvSpPr>
          <p:cNvPr id="7" name="Date Placeholder 6">
            <a:extLst>
              <a:ext uri="{FF2B5EF4-FFF2-40B4-BE49-F238E27FC236}">
                <a16:creationId xmlns:a16="http://schemas.microsoft.com/office/drawing/2014/main" xmlns="" id="{B16447C8-3E5F-4D32-8BEF-12EBB3F0CF1E}"/>
              </a:ext>
            </a:extLst>
          </p:cNvPr>
          <p:cNvSpPr>
            <a:spLocks noGrp="1"/>
          </p:cNvSpPr>
          <p:nvPr>
            <p:ph type="dt" sz="half" idx="10"/>
          </p:nvPr>
        </p:nvSpPr>
        <p:spPr/>
        <p:txBody>
          <a:bodyPr/>
          <a:lstStyle/>
          <a:p>
            <a:fld id="{9264FE4A-F315-4EB2-A088-8FAAC34A9EBD}" type="datetimeFigureOut">
              <a:rPr lang="fa-IR" smtClean="0"/>
              <a:pPr/>
              <a:t>02/11/1448</a:t>
            </a:fld>
            <a:endParaRPr lang="fa-IR"/>
          </a:p>
        </p:txBody>
      </p:sp>
      <p:sp>
        <p:nvSpPr>
          <p:cNvPr id="8" name="Footer Placeholder 7">
            <a:extLst>
              <a:ext uri="{FF2B5EF4-FFF2-40B4-BE49-F238E27FC236}">
                <a16:creationId xmlns:a16="http://schemas.microsoft.com/office/drawing/2014/main" xmlns="" id="{C173FE58-C517-4B22-AD16-42880894FC00}"/>
              </a:ext>
            </a:extLst>
          </p:cNvPr>
          <p:cNvSpPr>
            <a:spLocks noGrp="1"/>
          </p:cNvSpPr>
          <p:nvPr>
            <p:ph type="ftr" sz="quarter" idx="11"/>
          </p:nvPr>
        </p:nvSpPr>
        <p:spPr/>
        <p:txBody>
          <a:bodyPr/>
          <a:lstStyle/>
          <a:p>
            <a:endParaRPr lang="fa-IR"/>
          </a:p>
        </p:txBody>
      </p:sp>
      <p:sp>
        <p:nvSpPr>
          <p:cNvPr id="9" name="Slide Number Placeholder 8">
            <a:extLst>
              <a:ext uri="{FF2B5EF4-FFF2-40B4-BE49-F238E27FC236}">
                <a16:creationId xmlns:a16="http://schemas.microsoft.com/office/drawing/2014/main" xmlns="" id="{F247910B-EDFD-4B5A-8122-215B8B206786}"/>
              </a:ext>
            </a:extLst>
          </p:cNvPr>
          <p:cNvSpPr>
            <a:spLocks noGrp="1"/>
          </p:cNvSpPr>
          <p:nvPr>
            <p:ph type="sldNum" sz="quarter" idx="12"/>
          </p:nvPr>
        </p:nvSpPr>
        <p:spPr/>
        <p:txBody>
          <a:bodyPr/>
          <a:lstStyle/>
          <a:p>
            <a:fld id="{C41CBEB5-5187-4B95-AA59-4A9B88A732FA}" type="slidenum">
              <a:rPr lang="fa-IR" smtClean="0"/>
              <a:pPr/>
              <a:t>‹#›</a:t>
            </a:fld>
            <a:endParaRPr lang="fa-IR"/>
          </a:p>
        </p:txBody>
      </p:sp>
    </p:spTree>
    <p:extLst>
      <p:ext uri="{BB962C8B-B14F-4D97-AF65-F5344CB8AC3E}">
        <p14:creationId xmlns:p14="http://schemas.microsoft.com/office/powerpoint/2010/main" xmlns="" val="201624851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751E3D74-BC35-4825-BF23-2E19080EA577}"/>
              </a:ext>
            </a:extLst>
          </p:cNvPr>
          <p:cNvSpPr>
            <a:spLocks noGrp="1"/>
          </p:cNvSpPr>
          <p:nvPr>
            <p:ph type="title"/>
          </p:nvPr>
        </p:nvSpPr>
        <p:spPr/>
        <p:txBody>
          <a:bodyPr/>
          <a:lstStyle/>
          <a:p>
            <a:r>
              <a:rPr lang="en-US"/>
              <a:t>Click to edit Master title style</a:t>
            </a:r>
            <a:endParaRPr lang="fa-IR"/>
          </a:p>
        </p:txBody>
      </p:sp>
      <p:sp>
        <p:nvSpPr>
          <p:cNvPr id="3" name="Date Placeholder 2">
            <a:extLst>
              <a:ext uri="{FF2B5EF4-FFF2-40B4-BE49-F238E27FC236}">
                <a16:creationId xmlns:a16="http://schemas.microsoft.com/office/drawing/2014/main" xmlns="" id="{AC4D4C5B-17AD-4655-A028-E28999289822}"/>
              </a:ext>
            </a:extLst>
          </p:cNvPr>
          <p:cNvSpPr>
            <a:spLocks noGrp="1"/>
          </p:cNvSpPr>
          <p:nvPr>
            <p:ph type="dt" sz="half" idx="10"/>
          </p:nvPr>
        </p:nvSpPr>
        <p:spPr/>
        <p:txBody>
          <a:bodyPr/>
          <a:lstStyle/>
          <a:p>
            <a:fld id="{9264FE4A-F315-4EB2-A088-8FAAC34A9EBD}" type="datetimeFigureOut">
              <a:rPr lang="fa-IR" smtClean="0"/>
              <a:pPr/>
              <a:t>02/11/1448</a:t>
            </a:fld>
            <a:endParaRPr lang="fa-IR"/>
          </a:p>
        </p:txBody>
      </p:sp>
      <p:sp>
        <p:nvSpPr>
          <p:cNvPr id="4" name="Footer Placeholder 3">
            <a:extLst>
              <a:ext uri="{FF2B5EF4-FFF2-40B4-BE49-F238E27FC236}">
                <a16:creationId xmlns:a16="http://schemas.microsoft.com/office/drawing/2014/main" xmlns="" id="{0E68A80D-FE61-426B-B6C1-8769C341B225}"/>
              </a:ext>
            </a:extLst>
          </p:cNvPr>
          <p:cNvSpPr>
            <a:spLocks noGrp="1"/>
          </p:cNvSpPr>
          <p:nvPr>
            <p:ph type="ftr" sz="quarter" idx="11"/>
          </p:nvPr>
        </p:nvSpPr>
        <p:spPr/>
        <p:txBody>
          <a:bodyPr/>
          <a:lstStyle/>
          <a:p>
            <a:endParaRPr lang="fa-IR"/>
          </a:p>
        </p:txBody>
      </p:sp>
      <p:sp>
        <p:nvSpPr>
          <p:cNvPr id="5" name="Slide Number Placeholder 4">
            <a:extLst>
              <a:ext uri="{FF2B5EF4-FFF2-40B4-BE49-F238E27FC236}">
                <a16:creationId xmlns:a16="http://schemas.microsoft.com/office/drawing/2014/main" xmlns="" id="{587DA93D-167D-4757-9A95-20CD149A7EEC}"/>
              </a:ext>
            </a:extLst>
          </p:cNvPr>
          <p:cNvSpPr>
            <a:spLocks noGrp="1"/>
          </p:cNvSpPr>
          <p:nvPr>
            <p:ph type="sldNum" sz="quarter" idx="12"/>
          </p:nvPr>
        </p:nvSpPr>
        <p:spPr/>
        <p:txBody>
          <a:bodyPr/>
          <a:lstStyle/>
          <a:p>
            <a:fld id="{C41CBEB5-5187-4B95-AA59-4A9B88A732FA}" type="slidenum">
              <a:rPr lang="fa-IR" smtClean="0"/>
              <a:pPr/>
              <a:t>‹#›</a:t>
            </a:fld>
            <a:endParaRPr lang="fa-IR"/>
          </a:p>
        </p:txBody>
      </p:sp>
    </p:spTree>
    <p:extLst>
      <p:ext uri="{BB962C8B-B14F-4D97-AF65-F5344CB8AC3E}">
        <p14:creationId xmlns:p14="http://schemas.microsoft.com/office/powerpoint/2010/main" xmlns="" val="78676380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xmlns="" id="{A0BDADA4-C7EB-42B8-9946-AE5E6CC71A5A}"/>
              </a:ext>
            </a:extLst>
          </p:cNvPr>
          <p:cNvSpPr>
            <a:spLocks noGrp="1"/>
          </p:cNvSpPr>
          <p:nvPr>
            <p:ph type="dt" sz="half" idx="10"/>
          </p:nvPr>
        </p:nvSpPr>
        <p:spPr/>
        <p:txBody>
          <a:bodyPr/>
          <a:lstStyle/>
          <a:p>
            <a:fld id="{9264FE4A-F315-4EB2-A088-8FAAC34A9EBD}" type="datetimeFigureOut">
              <a:rPr lang="fa-IR" smtClean="0"/>
              <a:pPr/>
              <a:t>02/11/1448</a:t>
            </a:fld>
            <a:endParaRPr lang="fa-IR"/>
          </a:p>
        </p:txBody>
      </p:sp>
      <p:sp>
        <p:nvSpPr>
          <p:cNvPr id="3" name="Footer Placeholder 2">
            <a:extLst>
              <a:ext uri="{FF2B5EF4-FFF2-40B4-BE49-F238E27FC236}">
                <a16:creationId xmlns:a16="http://schemas.microsoft.com/office/drawing/2014/main" xmlns="" id="{08D603B4-4E13-411E-ADC0-E3E826B393F3}"/>
              </a:ext>
            </a:extLst>
          </p:cNvPr>
          <p:cNvSpPr>
            <a:spLocks noGrp="1"/>
          </p:cNvSpPr>
          <p:nvPr>
            <p:ph type="ftr" sz="quarter" idx="11"/>
          </p:nvPr>
        </p:nvSpPr>
        <p:spPr/>
        <p:txBody>
          <a:bodyPr/>
          <a:lstStyle/>
          <a:p>
            <a:endParaRPr lang="fa-IR"/>
          </a:p>
        </p:txBody>
      </p:sp>
      <p:sp>
        <p:nvSpPr>
          <p:cNvPr id="4" name="Slide Number Placeholder 3">
            <a:extLst>
              <a:ext uri="{FF2B5EF4-FFF2-40B4-BE49-F238E27FC236}">
                <a16:creationId xmlns:a16="http://schemas.microsoft.com/office/drawing/2014/main" xmlns="" id="{DF3B7AD4-8990-4D33-BEA4-51BC31D08F78}"/>
              </a:ext>
            </a:extLst>
          </p:cNvPr>
          <p:cNvSpPr>
            <a:spLocks noGrp="1"/>
          </p:cNvSpPr>
          <p:nvPr>
            <p:ph type="sldNum" sz="quarter" idx="12"/>
          </p:nvPr>
        </p:nvSpPr>
        <p:spPr/>
        <p:txBody>
          <a:bodyPr/>
          <a:lstStyle/>
          <a:p>
            <a:fld id="{C41CBEB5-5187-4B95-AA59-4A9B88A732FA}" type="slidenum">
              <a:rPr lang="fa-IR" smtClean="0"/>
              <a:pPr/>
              <a:t>‹#›</a:t>
            </a:fld>
            <a:endParaRPr lang="fa-IR"/>
          </a:p>
        </p:txBody>
      </p:sp>
    </p:spTree>
    <p:extLst>
      <p:ext uri="{BB962C8B-B14F-4D97-AF65-F5344CB8AC3E}">
        <p14:creationId xmlns:p14="http://schemas.microsoft.com/office/powerpoint/2010/main" xmlns="" val="316054078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34A4183E-20B6-45D8-A4AE-0E69C51F05F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fa-IR"/>
          </a:p>
        </p:txBody>
      </p:sp>
      <p:sp>
        <p:nvSpPr>
          <p:cNvPr id="3" name="Content Placeholder 2">
            <a:extLst>
              <a:ext uri="{FF2B5EF4-FFF2-40B4-BE49-F238E27FC236}">
                <a16:creationId xmlns:a16="http://schemas.microsoft.com/office/drawing/2014/main" xmlns="" id="{F0708732-F5A7-44D6-9880-5D31E114C5DD}"/>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a-IR"/>
          </a:p>
        </p:txBody>
      </p:sp>
      <p:sp>
        <p:nvSpPr>
          <p:cNvPr id="4" name="Text Placeholder 3">
            <a:extLst>
              <a:ext uri="{FF2B5EF4-FFF2-40B4-BE49-F238E27FC236}">
                <a16:creationId xmlns:a16="http://schemas.microsoft.com/office/drawing/2014/main" xmlns="" id="{26B9B1D8-8EA1-4870-A0AA-1E9217AEE77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xmlns="" id="{60791646-9D0B-4500-ADD3-10A4EECF06D1}"/>
              </a:ext>
            </a:extLst>
          </p:cNvPr>
          <p:cNvSpPr>
            <a:spLocks noGrp="1"/>
          </p:cNvSpPr>
          <p:nvPr>
            <p:ph type="dt" sz="half" idx="10"/>
          </p:nvPr>
        </p:nvSpPr>
        <p:spPr/>
        <p:txBody>
          <a:bodyPr/>
          <a:lstStyle/>
          <a:p>
            <a:fld id="{9264FE4A-F315-4EB2-A088-8FAAC34A9EBD}" type="datetimeFigureOut">
              <a:rPr lang="fa-IR" smtClean="0"/>
              <a:pPr/>
              <a:t>02/11/1448</a:t>
            </a:fld>
            <a:endParaRPr lang="fa-IR"/>
          </a:p>
        </p:txBody>
      </p:sp>
      <p:sp>
        <p:nvSpPr>
          <p:cNvPr id="6" name="Footer Placeholder 5">
            <a:extLst>
              <a:ext uri="{FF2B5EF4-FFF2-40B4-BE49-F238E27FC236}">
                <a16:creationId xmlns:a16="http://schemas.microsoft.com/office/drawing/2014/main" xmlns="" id="{51AD238C-324A-4CA9-8D9A-5EACCD97A886}"/>
              </a:ext>
            </a:extLst>
          </p:cNvPr>
          <p:cNvSpPr>
            <a:spLocks noGrp="1"/>
          </p:cNvSpPr>
          <p:nvPr>
            <p:ph type="ftr" sz="quarter" idx="11"/>
          </p:nvPr>
        </p:nvSpPr>
        <p:spPr/>
        <p:txBody>
          <a:bodyPr/>
          <a:lstStyle/>
          <a:p>
            <a:endParaRPr lang="fa-IR"/>
          </a:p>
        </p:txBody>
      </p:sp>
      <p:sp>
        <p:nvSpPr>
          <p:cNvPr id="7" name="Slide Number Placeholder 6">
            <a:extLst>
              <a:ext uri="{FF2B5EF4-FFF2-40B4-BE49-F238E27FC236}">
                <a16:creationId xmlns:a16="http://schemas.microsoft.com/office/drawing/2014/main" xmlns="" id="{37A864AD-46B4-47AF-9566-4750F5BAFACC}"/>
              </a:ext>
            </a:extLst>
          </p:cNvPr>
          <p:cNvSpPr>
            <a:spLocks noGrp="1"/>
          </p:cNvSpPr>
          <p:nvPr>
            <p:ph type="sldNum" sz="quarter" idx="12"/>
          </p:nvPr>
        </p:nvSpPr>
        <p:spPr/>
        <p:txBody>
          <a:bodyPr/>
          <a:lstStyle/>
          <a:p>
            <a:fld id="{C41CBEB5-5187-4B95-AA59-4A9B88A732FA}" type="slidenum">
              <a:rPr lang="fa-IR" smtClean="0"/>
              <a:pPr/>
              <a:t>‹#›</a:t>
            </a:fld>
            <a:endParaRPr lang="fa-IR"/>
          </a:p>
        </p:txBody>
      </p:sp>
    </p:spTree>
    <p:extLst>
      <p:ext uri="{BB962C8B-B14F-4D97-AF65-F5344CB8AC3E}">
        <p14:creationId xmlns:p14="http://schemas.microsoft.com/office/powerpoint/2010/main" xmlns="" val="283844347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66F1B83D-7028-4FD5-8452-33D8D08BAC7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fa-IR"/>
          </a:p>
        </p:txBody>
      </p:sp>
      <p:sp>
        <p:nvSpPr>
          <p:cNvPr id="3" name="Picture Placeholder 2">
            <a:extLst>
              <a:ext uri="{FF2B5EF4-FFF2-40B4-BE49-F238E27FC236}">
                <a16:creationId xmlns:a16="http://schemas.microsoft.com/office/drawing/2014/main" xmlns="" id="{208FC86E-29CD-4B94-BB80-346B241605DB}"/>
              </a:ext>
            </a:extLst>
          </p:cNvPr>
          <p:cNvSpPr>
            <a:spLocks noGrp="1"/>
          </p:cNvSpPr>
          <p:nvPr>
            <p:ph type="pic" idx="1"/>
          </p:nvPr>
        </p:nvSpPr>
        <p:spPr>
          <a:xfrm>
            <a:off x="5183188" y="987425"/>
            <a:ext cx="6172200" cy="4873625"/>
          </a:xfrm>
        </p:spPr>
        <p:txBody>
          <a:bodyPr/>
          <a:lstStyle>
            <a:lvl1pPr marL="0" indent="0">
              <a:buNone/>
              <a:defRPr sz="3200">
                <a:cs typeface="B Titr" panose="00000700000000000000" pitchFamily="2" charset="-78"/>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a-IR" dirty="0"/>
          </a:p>
        </p:txBody>
      </p:sp>
      <p:sp>
        <p:nvSpPr>
          <p:cNvPr id="4" name="Text Placeholder 3">
            <a:extLst>
              <a:ext uri="{FF2B5EF4-FFF2-40B4-BE49-F238E27FC236}">
                <a16:creationId xmlns:a16="http://schemas.microsoft.com/office/drawing/2014/main" xmlns="" id="{BE2A1BDC-9246-4C22-ADD5-46C35F248B5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xmlns="" id="{E236B849-398B-433C-B5E6-7D39794537E5}"/>
              </a:ext>
            </a:extLst>
          </p:cNvPr>
          <p:cNvSpPr>
            <a:spLocks noGrp="1"/>
          </p:cNvSpPr>
          <p:nvPr>
            <p:ph type="dt" sz="half" idx="10"/>
          </p:nvPr>
        </p:nvSpPr>
        <p:spPr/>
        <p:txBody>
          <a:bodyPr/>
          <a:lstStyle/>
          <a:p>
            <a:fld id="{9264FE4A-F315-4EB2-A088-8FAAC34A9EBD}" type="datetimeFigureOut">
              <a:rPr lang="fa-IR" smtClean="0"/>
              <a:pPr/>
              <a:t>02/11/1448</a:t>
            </a:fld>
            <a:endParaRPr lang="fa-IR"/>
          </a:p>
        </p:txBody>
      </p:sp>
      <p:sp>
        <p:nvSpPr>
          <p:cNvPr id="6" name="Footer Placeholder 5">
            <a:extLst>
              <a:ext uri="{FF2B5EF4-FFF2-40B4-BE49-F238E27FC236}">
                <a16:creationId xmlns:a16="http://schemas.microsoft.com/office/drawing/2014/main" xmlns="" id="{3215753A-F33F-45A1-A6F6-F3A0B6594B75}"/>
              </a:ext>
            </a:extLst>
          </p:cNvPr>
          <p:cNvSpPr>
            <a:spLocks noGrp="1"/>
          </p:cNvSpPr>
          <p:nvPr>
            <p:ph type="ftr" sz="quarter" idx="11"/>
          </p:nvPr>
        </p:nvSpPr>
        <p:spPr/>
        <p:txBody>
          <a:bodyPr/>
          <a:lstStyle/>
          <a:p>
            <a:endParaRPr lang="fa-IR"/>
          </a:p>
        </p:txBody>
      </p:sp>
      <p:sp>
        <p:nvSpPr>
          <p:cNvPr id="7" name="Slide Number Placeholder 6">
            <a:extLst>
              <a:ext uri="{FF2B5EF4-FFF2-40B4-BE49-F238E27FC236}">
                <a16:creationId xmlns:a16="http://schemas.microsoft.com/office/drawing/2014/main" xmlns="" id="{29CAB617-1B1B-4927-BF22-F791A310CF00}"/>
              </a:ext>
            </a:extLst>
          </p:cNvPr>
          <p:cNvSpPr>
            <a:spLocks noGrp="1"/>
          </p:cNvSpPr>
          <p:nvPr>
            <p:ph type="sldNum" sz="quarter" idx="12"/>
          </p:nvPr>
        </p:nvSpPr>
        <p:spPr/>
        <p:txBody>
          <a:bodyPr/>
          <a:lstStyle/>
          <a:p>
            <a:fld id="{C41CBEB5-5187-4B95-AA59-4A9B88A732FA}" type="slidenum">
              <a:rPr lang="fa-IR" smtClean="0"/>
              <a:pPr/>
              <a:t>‹#›</a:t>
            </a:fld>
            <a:endParaRPr lang="fa-IR"/>
          </a:p>
        </p:txBody>
      </p:sp>
    </p:spTree>
    <p:extLst>
      <p:ext uri="{BB962C8B-B14F-4D97-AF65-F5344CB8AC3E}">
        <p14:creationId xmlns:p14="http://schemas.microsoft.com/office/powerpoint/2010/main" xmlns="" val="318347888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CBF5AE1E-C03C-4D86-95AD-CA136FF2086A}"/>
              </a:ext>
            </a:extLst>
          </p:cNvPr>
          <p:cNvSpPr>
            <a:spLocks noGrp="1"/>
          </p:cNvSpPr>
          <p:nvPr>
            <p:ph type="title"/>
          </p:nvPr>
        </p:nvSpPr>
        <p:spPr/>
        <p:txBody>
          <a:bodyPr/>
          <a:lstStyle/>
          <a:p>
            <a:r>
              <a:rPr lang="en-US"/>
              <a:t>Click to edit Master title style</a:t>
            </a:r>
            <a:endParaRPr lang="fa-IR"/>
          </a:p>
        </p:txBody>
      </p:sp>
      <p:sp>
        <p:nvSpPr>
          <p:cNvPr id="3" name="Vertical Text Placeholder 2">
            <a:extLst>
              <a:ext uri="{FF2B5EF4-FFF2-40B4-BE49-F238E27FC236}">
                <a16:creationId xmlns:a16="http://schemas.microsoft.com/office/drawing/2014/main" xmlns="" id="{CB13A144-58D5-4962-87F5-ECC2623FA03B}"/>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a-IR"/>
          </a:p>
        </p:txBody>
      </p:sp>
      <p:sp>
        <p:nvSpPr>
          <p:cNvPr id="4" name="Date Placeholder 3">
            <a:extLst>
              <a:ext uri="{FF2B5EF4-FFF2-40B4-BE49-F238E27FC236}">
                <a16:creationId xmlns:a16="http://schemas.microsoft.com/office/drawing/2014/main" xmlns="" id="{5E86E80F-105B-4D02-B975-857C4B236C44}"/>
              </a:ext>
            </a:extLst>
          </p:cNvPr>
          <p:cNvSpPr>
            <a:spLocks noGrp="1"/>
          </p:cNvSpPr>
          <p:nvPr>
            <p:ph type="dt" sz="half" idx="10"/>
          </p:nvPr>
        </p:nvSpPr>
        <p:spPr/>
        <p:txBody>
          <a:bodyPr/>
          <a:lstStyle/>
          <a:p>
            <a:fld id="{9264FE4A-F315-4EB2-A088-8FAAC34A9EBD}" type="datetimeFigureOut">
              <a:rPr lang="fa-IR" smtClean="0"/>
              <a:pPr/>
              <a:t>02/11/1448</a:t>
            </a:fld>
            <a:endParaRPr lang="fa-IR"/>
          </a:p>
        </p:txBody>
      </p:sp>
      <p:sp>
        <p:nvSpPr>
          <p:cNvPr id="5" name="Footer Placeholder 4">
            <a:extLst>
              <a:ext uri="{FF2B5EF4-FFF2-40B4-BE49-F238E27FC236}">
                <a16:creationId xmlns:a16="http://schemas.microsoft.com/office/drawing/2014/main" xmlns="" id="{DAFE51FB-023F-48C2-8F03-441B812A76A0}"/>
              </a:ext>
            </a:extLst>
          </p:cNvPr>
          <p:cNvSpPr>
            <a:spLocks noGrp="1"/>
          </p:cNvSpPr>
          <p:nvPr>
            <p:ph type="ftr" sz="quarter" idx="11"/>
          </p:nvPr>
        </p:nvSpPr>
        <p:spPr/>
        <p:txBody>
          <a:bodyPr/>
          <a:lstStyle/>
          <a:p>
            <a:endParaRPr lang="fa-IR"/>
          </a:p>
        </p:txBody>
      </p:sp>
      <p:sp>
        <p:nvSpPr>
          <p:cNvPr id="6" name="Slide Number Placeholder 5">
            <a:extLst>
              <a:ext uri="{FF2B5EF4-FFF2-40B4-BE49-F238E27FC236}">
                <a16:creationId xmlns:a16="http://schemas.microsoft.com/office/drawing/2014/main" xmlns="" id="{920B7FA4-1E98-4CAA-8C5D-6C42A1E64D88}"/>
              </a:ext>
            </a:extLst>
          </p:cNvPr>
          <p:cNvSpPr>
            <a:spLocks noGrp="1"/>
          </p:cNvSpPr>
          <p:nvPr>
            <p:ph type="sldNum" sz="quarter" idx="12"/>
          </p:nvPr>
        </p:nvSpPr>
        <p:spPr/>
        <p:txBody>
          <a:bodyPr/>
          <a:lstStyle/>
          <a:p>
            <a:fld id="{C41CBEB5-5187-4B95-AA59-4A9B88A732FA}" type="slidenum">
              <a:rPr lang="fa-IR" smtClean="0"/>
              <a:pPr/>
              <a:t>‹#›</a:t>
            </a:fld>
            <a:endParaRPr lang="fa-IR"/>
          </a:p>
        </p:txBody>
      </p:sp>
    </p:spTree>
    <p:extLst>
      <p:ext uri="{BB962C8B-B14F-4D97-AF65-F5344CB8AC3E}">
        <p14:creationId xmlns:p14="http://schemas.microsoft.com/office/powerpoint/2010/main" xmlns="" val="214318756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xmlns="" id="{9CE571D7-924E-4C02-A390-1040A489B6A5}"/>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fa-IR"/>
          </a:p>
        </p:txBody>
      </p:sp>
      <p:sp>
        <p:nvSpPr>
          <p:cNvPr id="3" name="Vertical Text Placeholder 2">
            <a:extLst>
              <a:ext uri="{FF2B5EF4-FFF2-40B4-BE49-F238E27FC236}">
                <a16:creationId xmlns:a16="http://schemas.microsoft.com/office/drawing/2014/main" xmlns="" id="{69B1F1FC-432A-4EE7-8E7E-01674242CE53}"/>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a-IR"/>
          </a:p>
        </p:txBody>
      </p:sp>
      <p:sp>
        <p:nvSpPr>
          <p:cNvPr id="4" name="Date Placeholder 3">
            <a:extLst>
              <a:ext uri="{FF2B5EF4-FFF2-40B4-BE49-F238E27FC236}">
                <a16:creationId xmlns:a16="http://schemas.microsoft.com/office/drawing/2014/main" xmlns="" id="{F9C71BAB-AE13-4E47-8B3B-DDC56A08AF5E}"/>
              </a:ext>
            </a:extLst>
          </p:cNvPr>
          <p:cNvSpPr>
            <a:spLocks noGrp="1"/>
          </p:cNvSpPr>
          <p:nvPr>
            <p:ph type="dt" sz="half" idx="10"/>
          </p:nvPr>
        </p:nvSpPr>
        <p:spPr/>
        <p:txBody>
          <a:bodyPr/>
          <a:lstStyle/>
          <a:p>
            <a:fld id="{9264FE4A-F315-4EB2-A088-8FAAC34A9EBD}" type="datetimeFigureOut">
              <a:rPr lang="fa-IR" smtClean="0"/>
              <a:pPr/>
              <a:t>02/11/1448</a:t>
            </a:fld>
            <a:endParaRPr lang="fa-IR"/>
          </a:p>
        </p:txBody>
      </p:sp>
      <p:sp>
        <p:nvSpPr>
          <p:cNvPr id="5" name="Footer Placeholder 4">
            <a:extLst>
              <a:ext uri="{FF2B5EF4-FFF2-40B4-BE49-F238E27FC236}">
                <a16:creationId xmlns:a16="http://schemas.microsoft.com/office/drawing/2014/main" xmlns="" id="{EF88F025-F6BF-440F-987D-D37874A72838}"/>
              </a:ext>
            </a:extLst>
          </p:cNvPr>
          <p:cNvSpPr>
            <a:spLocks noGrp="1"/>
          </p:cNvSpPr>
          <p:nvPr>
            <p:ph type="ftr" sz="quarter" idx="11"/>
          </p:nvPr>
        </p:nvSpPr>
        <p:spPr/>
        <p:txBody>
          <a:bodyPr/>
          <a:lstStyle/>
          <a:p>
            <a:endParaRPr lang="fa-IR"/>
          </a:p>
        </p:txBody>
      </p:sp>
      <p:sp>
        <p:nvSpPr>
          <p:cNvPr id="6" name="Slide Number Placeholder 5">
            <a:extLst>
              <a:ext uri="{FF2B5EF4-FFF2-40B4-BE49-F238E27FC236}">
                <a16:creationId xmlns:a16="http://schemas.microsoft.com/office/drawing/2014/main" xmlns="" id="{FF2125E8-A781-4BA5-A539-8FE7961A1413}"/>
              </a:ext>
            </a:extLst>
          </p:cNvPr>
          <p:cNvSpPr>
            <a:spLocks noGrp="1"/>
          </p:cNvSpPr>
          <p:nvPr>
            <p:ph type="sldNum" sz="quarter" idx="12"/>
          </p:nvPr>
        </p:nvSpPr>
        <p:spPr/>
        <p:txBody>
          <a:bodyPr/>
          <a:lstStyle/>
          <a:p>
            <a:fld id="{C41CBEB5-5187-4B95-AA59-4A9B88A732FA}" type="slidenum">
              <a:rPr lang="fa-IR" smtClean="0"/>
              <a:pPr/>
              <a:t>‹#›</a:t>
            </a:fld>
            <a:endParaRPr lang="fa-IR"/>
          </a:p>
        </p:txBody>
      </p:sp>
    </p:spTree>
    <p:extLst>
      <p:ext uri="{BB962C8B-B14F-4D97-AF65-F5344CB8AC3E}">
        <p14:creationId xmlns:p14="http://schemas.microsoft.com/office/powerpoint/2010/main" xmlns="" val="322504533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xmlns="" id="{B5BB1A73-4D26-4E86-9CC2-FDF07CB131A1}"/>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fa-IR"/>
          </a:p>
        </p:txBody>
      </p:sp>
      <p:sp>
        <p:nvSpPr>
          <p:cNvPr id="3" name="Text Placeholder 2">
            <a:extLst>
              <a:ext uri="{FF2B5EF4-FFF2-40B4-BE49-F238E27FC236}">
                <a16:creationId xmlns:a16="http://schemas.microsoft.com/office/drawing/2014/main" xmlns="" id="{2FCD7639-B758-4F3C-AC05-382C24C744BD}"/>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fa-IR" dirty="0"/>
          </a:p>
        </p:txBody>
      </p:sp>
      <p:sp>
        <p:nvSpPr>
          <p:cNvPr id="4" name="Date Placeholder 3">
            <a:extLst>
              <a:ext uri="{FF2B5EF4-FFF2-40B4-BE49-F238E27FC236}">
                <a16:creationId xmlns:a16="http://schemas.microsoft.com/office/drawing/2014/main" xmlns="" id="{485936DB-3651-4D98-A59D-E60BBADE63B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r">
              <a:defRPr sz="1200">
                <a:solidFill>
                  <a:schemeClr val="tx1">
                    <a:tint val="75000"/>
                  </a:schemeClr>
                </a:solidFill>
                <a:latin typeface="Shabnam" panose="020B0603030804020204" pitchFamily="34" charset="-78"/>
                <a:cs typeface="B Titr" panose="00000700000000000000" pitchFamily="2" charset="-78"/>
              </a:defRPr>
            </a:lvl1pPr>
          </a:lstStyle>
          <a:p>
            <a:fld id="{9264FE4A-F315-4EB2-A088-8FAAC34A9EBD}" type="datetimeFigureOut">
              <a:rPr lang="fa-IR" smtClean="0"/>
              <a:pPr/>
              <a:t>02/11/1448</a:t>
            </a:fld>
            <a:endParaRPr lang="fa-IR" dirty="0"/>
          </a:p>
        </p:txBody>
      </p:sp>
      <p:sp>
        <p:nvSpPr>
          <p:cNvPr id="5" name="Footer Placeholder 4">
            <a:extLst>
              <a:ext uri="{FF2B5EF4-FFF2-40B4-BE49-F238E27FC236}">
                <a16:creationId xmlns:a16="http://schemas.microsoft.com/office/drawing/2014/main" xmlns="" id="{237BAA15-5EEF-4548-AD6B-8906DFB03D84}"/>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latin typeface="Shabnam" panose="020B0603030804020204" pitchFamily="34" charset="-78"/>
                <a:cs typeface="B Titr" panose="00000700000000000000" pitchFamily="2" charset="-78"/>
              </a:defRPr>
            </a:lvl1pPr>
          </a:lstStyle>
          <a:p>
            <a:endParaRPr lang="fa-IR" dirty="0"/>
          </a:p>
        </p:txBody>
      </p:sp>
      <p:sp>
        <p:nvSpPr>
          <p:cNvPr id="6" name="Slide Number Placeholder 5">
            <a:extLst>
              <a:ext uri="{FF2B5EF4-FFF2-40B4-BE49-F238E27FC236}">
                <a16:creationId xmlns:a16="http://schemas.microsoft.com/office/drawing/2014/main" xmlns="" id="{CF216F65-9E92-4210-A7D9-21FC4E92C73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l">
              <a:defRPr sz="1200">
                <a:solidFill>
                  <a:schemeClr val="tx1">
                    <a:tint val="75000"/>
                  </a:schemeClr>
                </a:solidFill>
                <a:latin typeface="Shabnam" panose="020B0603030804020204" pitchFamily="34" charset="-78"/>
                <a:cs typeface="B Titr" panose="00000700000000000000" pitchFamily="2" charset="-78"/>
              </a:defRPr>
            </a:lvl1pPr>
          </a:lstStyle>
          <a:p>
            <a:fld id="{C41CBEB5-5187-4B95-AA59-4A9B88A732FA}" type="slidenum">
              <a:rPr lang="fa-IR" smtClean="0"/>
              <a:pPr/>
              <a:t>‹#›</a:t>
            </a:fld>
            <a:endParaRPr lang="fa-IR" dirty="0"/>
          </a:p>
        </p:txBody>
      </p:sp>
    </p:spTree>
    <p:extLst>
      <p:ext uri="{BB962C8B-B14F-4D97-AF65-F5344CB8AC3E}">
        <p14:creationId xmlns:p14="http://schemas.microsoft.com/office/powerpoint/2010/main" xmlns="" val="3375660672"/>
      </p:ext>
    </p:extLst>
  </p:cSld>
  <p:clrMap bg1="lt1" tx1="dk1" bg2="lt2" tx2="dk2" accent1="accent1" accent2="accent2" accent3="accent3" accent4="accent4" accent5="accent5" accent6="accent6" hlink="hlink" folHlink="folHlink"/>
  <p:sldLayoutIdLst>
    <p:sldLayoutId id="2147483649" r:id="rId1"/>
    <p:sldLayoutId id="2147483660" r:id="rId2"/>
    <p:sldLayoutId id="2147483676" r:id="rId3"/>
    <p:sldLayoutId id="2147483678" r:id="rId4"/>
    <p:sldLayoutId id="2147483677" r:id="rId5"/>
    <p:sldLayoutId id="2147483650" r:id="rId6"/>
    <p:sldLayoutId id="2147483651" r:id="rId7"/>
    <p:sldLayoutId id="2147483652" r:id="rId8"/>
    <p:sldLayoutId id="2147483653" r:id="rId9"/>
    <p:sldLayoutId id="2147483654" r:id="rId10"/>
    <p:sldLayoutId id="2147483655" r:id="rId11"/>
    <p:sldLayoutId id="2147483656" r:id="rId12"/>
    <p:sldLayoutId id="2147483657" r:id="rId13"/>
    <p:sldLayoutId id="2147483658" r:id="rId14"/>
    <p:sldLayoutId id="2147483659" r:id="rId15"/>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Shabnam" panose="020B0603030804020204" pitchFamily="34" charset="-78"/>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Shabnam" panose="020B0603030804020204" pitchFamily="34" charset="-78"/>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Shabnam" panose="020B0603030804020204" pitchFamily="34" charset="-78"/>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Shabnam" panose="020B0603030804020204" pitchFamily="34" charset="-78"/>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Shabnam" panose="020B0603030804020204" pitchFamily="34" charset="-78"/>
          <a:ea typeface="+mn-ea"/>
          <a:cs typeface="B Titr" panose="00000700000000000000" pitchFamily="2" charset="-78"/>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a-I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png"/><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jpeg"/><Relationship Id="rId1" Type="http://schemas.openxmlformats.org/officeDocument/2006/relationships/slideLayout" Target="../slideLayouts/slideLayout4.xml"/><Relationship Id="rId5" Type="http://schemas.openxmlformats.org/officeDocument/2006/relationships/image" Target="../media/image13.png"/><Relationship Id="rId4" Type="http://schemas.openxmlformats.org/officeDocument/2006/relationships/image" Target="../media/image12.png"/></Relationships>
</file>

<file path=ppt/slides/_rels/slide11.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4.jpeg"/><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16.png"/><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8.png"/><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jpeg"/><Relationship Id="rId1" Type="http://schemas.openxmlformats.org/officeDocument/2006/relationships/slideLayout" Target="../slideLayouts/slideLayout4.xml"/><Relationship Id="rId4" Type="http://schemas.openxmlformats.org/officeDocument/2006/relationships/image" Target="../media/image23.jpeg"/></Relationships>
</file>

<file path=ppt/slides/_rels/slide16.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Layout" Target="../slideLayouts/slideLayout4.xml"/><Relationship Id="rId4" Type="http://schemas.openxmlformats.org/officeDocument/2006/relationships/image" Target="../media/image27.jpeg"/></Relationships>
</file>

<file path=ppt/slides/_rels/slide18.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image" Target="../media/image28.jpeg"/><Relationship Id="rId1" Type="http://schemas.openxmlformats.org/officeDocument/2006/relationships/slideLayout" Target="../slideLayouts/slideLayout4.xml"/><Relationship Id="rId4" Type="http://schemas.openxmlformats.org/officeDocument/2006/relationships/image" Target="../media/image30.jpeg"/></Relationships>
</file>

<file path=ppt/slides/_rels/slide19.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png"/><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image" Target="../media/image39.png"/><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4.xml"/></Relationships>
</file>

<file path=ppt/slides/_rels/slide29.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4.xml"/></Relationships>
</file>

<file path=ppt/slides/_rels/slide30.xml.rels><?xml version="1.0" encoding="UTF-8" standalone="yes"?>
<Relationships xmlns="http://schemas.openxmlformats.org/package/2006/relationships"><Relationship Id="rId2" Type="http://schemas.openxmlformats.org/officeDocument/2006/relationships/image" Target="../media/image44.jpeg"/><Relationship Id="rId1" Type="http://schemas.openxmlformats.org/officeDocument/2006/relationships/slideLayout" Target="../slideLayouts/slideLayout4.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extBox 11">
            <a:extLst>
              <a:ext uri="{FF2B5EF4-FFF2-40B4-BE49-F238E27FC236}">
                <a16:creationId xmlns:a16="http://schemas.microsoft.com/office/drawing/2014/main" xmlns="" id="{E4715D2B-5560-4F48-A9EF-A569C2E1C788}"/>
              </a:ext>
            </a:extLst>
          </p:cNvPr>
          <p:cNvSpPr txBox="1"/>
          <p:nvPr/>
        </p:nvSpPr>
        <p:spPr>
          <a:xfrm>
            <a:off x="3277571" y="5585772"/>
            <a:ext cx="5636854" cy="707886"/>
          </a:xfrm>
          <a:prstGeom prst="rect">
            <a:avLst/>
          </a:prstGeom>
          <a:noFill/>
        </p:spPr>
        <p:txBody>
          <a:bodyPr wrap="square" rtlCol="1">
            <a:spAutoFit/>
          </a:bodyPr>
          <a:lstStyle/>
          <a:p>
            <a:pPr algn="ctr"/>
            <a:r>
              <a:rPr lang="en-US" sz="4000" dirty="0" smtClean="0">
                <a:solidFill>
                  <a:schemeClr val="bg2">
                    <a:lumMod val="25000"/>
                  </a:schemeClr>
                </a:solidFill>
                <a:latin typeface="Traditional Arabic" pitchFamily="18" charset="-78"/>
                <a:cs typeface="Traditional Arabic" pitchFamily="18" charset="-78"/>
              </a:rPr>
              <a:t>S . </a:t>
            </a:r>
            <a:r>
              <a:rPr lang="en-US" sz="4000" dirty="0" err="1" smtClean="0">
                <a:solidFill>
                  <a:schemeClr val="bg2">
                    <a:lumMod val="25000"/>
                  </a:schemeClr>
                </a:solidFill>
                <a:latin typeface="Traditional Arabic" pitchFamily="18" charset="-78"/>
                <a:cs typeface="Traditional Arabic" pitchFamily="18" charset="-78"/>
              </a:rPr>
              <a:t>asghari</a:t>
            </a:r>
            <a:endParaRPr lang="en-US" sz="2400" dirty="0">
              <a:solidFill>
                <a:schemeClr val="bg2">
                  <a:lumMod val="25000"/>
                </a:schemeClr>
              </a:solidFill>
              <a:latin typeface="Traditional Arabic" pitchFamily="18" charset="-78"/>
              <a:cs typeface="Traditional Arabic" pitchFamily="18" charset="-78"/>
            </a:endParaRPr>
          </a:p>
        </p:txBody>
      </p:sp>
      <p:sp>
        <p:nvSpPr>
          <p:cNvPr id="5" name="Rectangle 4"/>
          <p:cNvSpPr/>
          <p:nvPr/>
        </p:nvSpPr>
        <p:spPr>
          <a:xfrm>
            <a:off x="2879835" y="2222965"/>
            <a:ext cx="6989380" cy="1077218"/>
          </a:xfrm>
          <a:prstGeom prst="rect">
            <a:avLst/>
          </a:prstGeom>
        </p:spPr>
        <p:txBody>
          <a:bodyPr wrap="square">
            <a:spAutoFit/>
          </a:bodyPr>
          <a:lstStyle/>
          <a:p>
            <a:pPr algn="ctr"/>
            <a:r>
              <a:rPr lang="fa-IR" sz="3200" dirty="0" smtClean="0">
                <a:cs typeface="B Titr" pitchFamily="2" charset="-78"/>
              </a:rPr>
              <a:t>آزﻣﻮﻧﻬﺎ وروﺷﻬﺎي ﺗﺸﺨﯿﺼی در</a:t>
            </a:r>
          </a:p>
          <a:p>
            <a:pPr algn="ctr"/>
            <a:r>
              <a:rPr lang="fa-IR" sz="3200" dirty="0" smtClean="0">
                <a:cs typeface="B Titr" pitchFamily="2" charset="-78"/>
              </a:rPr>
              <a:t>ﺑﯿﻤﺎرﯾﻬﺎي ﻗﻠﺐ و ﻋﺮوق</a:t>
            </a:r>
            <a:endParaRPr lang="fa-IR" sz="3200" dirty="0">
              <a:cs typeface="B Titr" pitchFamily="2" charset="-78"/>
            </a:endParaRPr>
          </a:p>
        </p:txBody>
      </p:sp>
    </p:spTree>
    <p:extLst>
      <p:ext uri="{BB962C8B-B14F-4D97-AF65-F5344CB8AC3E}">
        <p14:creationId xmlns:p14="http://schemas.microsoft.com/office/powerpoint/2010/main" xmlns="" val="195213979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5" name="Rectangle 1"/>
          <p:cNvSpPr>
            <a:spLocks noChangeArrowheads="1"/>
          </p:cNvSpPr>
          <p:nvPr/>
        </p:nvSpPr>
        <p:spPr bwMode="auto">
          <a:xfrm>
            <a:off x="2953407" y="914301"/>
            <a:ext cx="6632027" cy="5016758"/>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r" defTabSz="914400" rtl="1" eaLnBrk="1" fontAlgn="base" latinLnBrk="0" hangingPunct="1">
              <a:lnSpc>
                <a:spcPct val="200000"/>
              </a:lnSpc>
              <a:spcBef>
                <a:spcPct val="0"/>
              </a:spcBef>
              <a:spcAft>
                <a:spcPct val="0"/>
              </a:spcAft>
              <a:buClrTx/>
              <a:buSzTx/>
              <a:buFontTx/>
              <a:buNone/>
              <a:tabLst/>
            </a:pPr>
            <a:r>
              <a:rPr kumimoji="0" lang="ar-SA" sz="2000" b="1" i="0" u="sng" strike="noStrike" cap="none" normalizeH="0" baseline="0" dirty="0" smtClean="0">
                <a:ln>
                  <a:noFill/>
                </a:ln>
                <a:solidFill>
                  <a:srgbClr val="002060"/>
                </a:solidFill>
                <a:effectLst/>
                <a:latin typeface="Calibri" pitchFamily="34" charset="0"/>
                <a:ea typeface="Calibri" pitchFamily="34" charset="0"/>
                <a:cs typeface="B Nazanin" pitchFamily="2" charset="-78"/>
              </a:rPr>
              <a:t>تست‌های تشخیص بیماری قلبی </a:t>
            </a:r>
            <a:r>
              <a:rPr kumimoji="0" lang="ar-SA" sz="2000" b="1" i="0" u="none" strike="noStrike" cap="none" normalizeH="0" baseline="0" dirty="0" smtClean="0">
                <a:ln>
                  <a:noFill/>
                </a:ln>
                <a:solidFill>
                  <a:srgbClr val="002060"/>
                </a:solidFill>
                <a:effectLst/>
                <a:latin typeface="Calibri" pitchFamily="34" charset="0"/>
                <a:ea typeface="Calibri" pitchFamily="34" charset="0"/>
                <a:cs typeface="B Nazanin" pitchFamily="2" charset="-78"/>
              </a:rPr>
              <a:t>شامل </a:t>
            </a:r>
            <a:r>
              <a:rPr kumimoji="0" lang="fa-IR" sz="2000" b="1" i="0" u="none" strike="noStrike" cap="none" normalizeH="0" baseline="0" dirty="0" smtClean="0">
                <a:ln>
                  <a:noFill/>
                </a:ln>
                <a:solidFill>
                  <a:srgbClr val="002060"/>
                </a:solidFill>
                <a:effectLst/>
                <a:latin typeface="Calibri" pitchFamily="34" charset="0"/>
                <a:ea typeface="Calibri" pitchFamily="34" charset="0"/>
                <a:cs typeface="B Nazanin" pitchFamily="2" charset="-78"/>
              </a:rPr>
              <a:t>:</a:t>
            </a:r>
          </a:p>
          <a:p>
            <a:pPr marL="0" marR="0" lvl="0" indent="0" algn="r" defTabSz="914400" rtl="1" eaLnBrk="1" fontAlgn="base" latinLnBrk="0" hangingPunct="1">
              <a:lnSpc>
                <a:spcPct val="200000"/>
              </a:lnSpc>
              <a:spcBef>
                <a:spcPct val="0"/>
              </a:spcBef>
              <a:spcAft>
                <a:spcPct val="0"/>
              </a:spcAft>
              <a:buClrTx/>
              <a:buSzTx/>
              <a:buFontTx/>
              <a:buNone/>
              <a:tabLst/>
            </a:pPr>
            <a:r>
              <a:rPr kumimoji="0" lang="ar-SA" sz="2000" b="1" i="0" u="none" strike="noStrike" cap="none" normalizeH="0" baseline="0" dirty="0" smtClean="0">
                <a:ln>
                  <a:noFill/>
                </a:ln>
                <a:solidFill>
                  <a:srgbClr val="002060"/>
                </a:solidFill>
                <a:effectLst/>
                <a:latin typeface="Calibri" pitchFamily="34" charset="0"/>
                <a:ea typeface="Calibri" pitchFamily="34" charset="0"/>
                <a:cs typeface="B Nazanin" pitchFamily="2" charset="-78"/>
              </a:rPr>
              <a:t>مجموعه‌ای از روش‌ها و فرآیندهایی هستند که به منظور بررسی ساختار و عملکرد قلب، شناسایی بیماری‌های قلبی و ارزیابی خطر ابتلا به آن‌ها انجام می‌شوند. </a:t>
            </a:r>
            <a:endParaRPr kumimoji="0" lang="en-US" sz="2000" b="1" i="0" u="none" strike="noStrike" cap="none" normalizeH="0" baseline="0" dirty="0" smtClean="0">
              <a:ln>
                <a:noFill/>
              </a:ln>
              <a:solidFill>
                <a:srgbClr val="002060"/>
              </a:solidFill>
              <a:effectLst/>
              <a:latin typeface="Arial" pitchFamily="34" charset="0"/>
              <a:cs typeface="B Nazanin" pitchFamily="2" charset="-78"/>
            </a:endParaRPr>
          </a:p>
          <a:p>
            <a:pPr marL="0" marR="0" lvl="0" indent="0" algn="r" defTabSz="914400" rtl="1" eaLnBrk="0" fontAlgn="base" latinLnBrk="0" hangingPunct="0">
              <a:lnSpc>
                <a:spcPct val="200000"/>
              </a:lnSpc>
              <a:spcBef>
                <a:spcPct val="0"/>
              </a:spcBef>
              <a:spcAft>
                <a:spcPct val="0"/>
              </a:spcAft>
              <a:buClrTx/>
              <a:buSzTx/>
              <a:buFontTx/>
              <a:buNone/>
              <a:tabLst/>
            </a:pPr>
            <a:r>
              <a:rPr kumimoji="0" lang="ar-SA" sz="2000" b="1" i="0" u="none" strike="noStrike" cap="none" normalizeH="0" baseline="0" dirty="0" smtClean="0">
                <a:ln>
                  <a:noFill/>
                </a:ln>
                <a:solidFill>
                  <a:srgbClr val="002060"/>
                </a:solidFill>
                <a:effectLst/>
                <a:latin typeface="Calibri" pitchFamily="34" charset="0"/>
                <a:ea typeface="Calibri" pitchFamily="34" charset="0"/>
                <a:cs typeface="B Nazanin" pitchFamily="2" charset="-78"/>
              </a:rPr>
              <a:t>هدف از انجام این تست‌ها:</a:t>
            </a:r>
            <a:endParaRPr kumimoji="0" lang="en-US" sz="2000" b="1" i="0" u="none" strike="noStrike" cap="none" normalizeH="0" baseline="0" dirty="0" smtClean="0">
              <a:ln>
                <a:noFill/>
              </a:ln>
              <a:solidFill>
                <a:srgbClr val="002060"/>
              </a:solidFill>
              <a:effectLst/>
              <a:latin typeface="Arial" pitchFamily="34" charset="0"/>
              <a:cs typeface="B Nazanin" pitchFamily="2" charset="-78"/>
            </a:endParaRPr>
          </a:p>
          <a:p>
            <a:pPr marL="0" marR="0" lvl="0" indent="0" algn="r" defTabSz="914400" rtl="1" eaLnBrk="0" fontAlgn="base" latinLnBrk="0" hangingPunct="0">
              <a:lnSpc>
                <a:spcPct val="200000"/>
              </a:lnSpc>
              <a:spcBef>
                <a:spcPct val="0"/>
              </a:spcBef>
              <a:spcAft>
                <a:spcPct val="0"/>
              </a:spcAft>
              <a:buClrTx/>
              <a:buSzTx/>
              <a:buFontTx/>
              <a:buNone/>
              <a:tabLst/>
            </a:pPr>
            <a:r>
              <a:rPr kumimoji="0" lang="ar-SA" sz="2000" b="1" i="0" u="none" strike="noStrike" cap="none" normalizeH="0" baseline="0" dirty="0" smtClean="0">
                <a:ln>
                  <a:noFill/>
                </a:ln>
                <a:solidFill>
                  <a:srgbClr val="002060"/>
                </a:solidFill>
                <a:effectLst/>
                <a:latin typeface="Calibri" pitchFamily="34" charset="0"/>
                <a:ea typeface="Calibri" pitchFamily="34" charset="0"/>
                <a:cs typeface="B Nazanin" pitchFamily="2" charset="-78"/>
              </a:rPr>
              <a:t> شناسایی نشانگرها و علائمی است که ممکن است بیماری قلبی را نشان دهند. نشانه‌هایی مانند: آریتمی ضربان قلب، کاهش خونرسانی به قلب، عوارض و سایر تغییرات قلبی و عروقی از جمله آن‌ها هستند. </a:t>
            </a:r>
            <a:endParaRPr kumimoji="0" lang="ar-SA" sz="2000" b="1" i="0" u="none" strike="noStrike" cap="none" normalizeH="0" baseline="0" dirty="0" smtClean="0">
              <a:ln>
                <a:noFill/>
              </a:ln>
              <a:solidFill>
                <a:srgbClr val="002060"/>
              </a:solidFill>
              <a:effectLst/>
              <a:latin typeface="Arial" pitchFamily="34" charset="0"/>
              <a:cs typeface="B Nazanin" pitchFamily="2" charset="-78"/>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extBox 12">
            <a:extLst>
              <a:ext uri="{FF2B5EF4-FFF2-40B4-BE49-F238E27FC236}">
                <a16:creationId xmlns:a16="http://schemas.microsoft.com/office/drawing/2014/main" xmlns="" id="{4682F078-C256-4E78-8F74-9A5B9F6D96B9}"/>
              </a:ext>
            </a:extLst>
          </p:cNvPr>
          <p:cNvSpPr txBox="1"/>
          <p:nvPr/>
        </p:nvSpPr>
        <p:spPr>
          <a:xfrm>
            <a:off x="3433240" y="294288"/>
            <a:ext cx="5556746" cy="1569660"/>
          </a:xfrm>
          <a:prstGeom prst="rect">
            <a:avLst/>
          </a:prstGeom>
          <a:noFill/>
        </p:spPr>
        <p:txBody>
          <a:bodyPr wrap="square" rtlCol="1">
            <a:spAutoFit/>
          </a:bodyPr>
          <a:lstStyle/>
          <a:p>
            <a:pPr marL="0" marR="0" lvl="0" indent="0" algn="ctr" defTabSz="914400" rtl="1" eaLnBrk="1" fontAlgn="auto" latinLnBrk="0" hangingPunct="1">
              <a:spcBef>
                <a:spcPts val="0"/>
              </a:spcBef>
              <a:spcAft>
                <a:spcPts val="0"/>
              </a:spcAft>
              <a:buClrTx/>
              <a:buSzTx/>
              <a:buFontTx/>
              <a:buNone/>
              <a:tabLst/>
              <a:defRPr/>
            </a:pPr>
            <a:r>
              <a:rPr kumimoji="0" lang="fa-IR" sz="4800" b="0" i="0" u="none" strike="noStrike" kern="1200" cap="none" spc="0" normalizeH="0" baseline="0" noProof="0" dirty="0">
                <a:ln>
                  <a:noFill/>
                </a:ln>
                <a:solidFill>
                  <a:srgbClr val="E7E6E6">
                    <a:lumMod val="25000"/>
                  </a:srgbClr>
                </a:solidFill>
                <a:effectLst/>
                <a:uLnTx/>
                <a:uFillTx/>
                <a:latin typeface="Shabnam" panose="020B0603030804020204" pitchFamily="34" charset="-78"/>
                <a:ea typeface="+mn-ea"/>
                <a:cs typeface="B Titr" panose="00000700000000000000" pitchFamily="2" charset="-78"/>
              </a:rPr>
              <a:t>01</a:t>
            </a:r>
          </a:p>
          <a:p>
            <a:pPr lvl="0" algn="ctr" rtl="1">
              <a:defRPr/>
            </a:pPr>
            <a:r>
              <a:rPr lang="fa-IR" sz="4800" dirty="0" smtClean="0">
                <a:solidFill>
                  <a:srgbClr val="E7E6E6">
                    <a:lumMod val="25000"/>
                  </a:srgbClr>
                </a:solidFill>
                <a:latin typeface="Shabnam" panose="020B0603030804020204" pitchFamily="34" charset="-78"/>
                <a:cs typeface="B Titr" panose="00000700000000000000" pitchFamily="2" charset="-78"/>
              </a:rPr>
              <a:t>آزﻣﻮﻧﻬﺎي </a:t>
            </a:r>
            <a:r>
              <a:rPr lang="fa-IR" sz="4800" dirty="0" smtClean="0">
                <a:solidFill>
                  <a:srgbClr val="E7E6E6">
                    <a:lumMod val="25000"/>
                  </a:srgbClr>
                </a:solidFill>
                <a:latin typeface="Shabnam" panose="020B0603030804020204" pitchFamily="34" charset="-78"/>
                <a:cs typeface="B Titr" panose="00000700000000000000" pitchFamily="2" charset="-78"/>
              </a:rPr>
              <a:t>آزﻣایشگاهی</a:t>
            </a:r>
            <a:endParaRPr kumimoji="0" lang="en-US" sz="1600" b="0" i="0" u="none" strike="noStrike" kern="1200" cap="none" spc="0" normalizeH="0" baseline="0" noProof="0" dirty="0">
              <a:ln>
                <a:noFill/>
              </a:ln>
              <a:solidFill>
                <a:srgbClr val="E7E6E6">
                  <a:lumMod val="25000"/>
                </a:srgbClr>
              </a:solidFill>
              <a:effectLst/>
              <a:uLnTx/>
              <a:uFillTx/>
              <a:latin typeface="Shabnam" panose="020B0603030804020204" pitchFamily="34" charset="-78"/>
              <a:ea typeface="+mn-ea"/>
              <a:cs typeface="B Titr" panose="00000700000000000000" pitchFamily="2" charset="-78"/>
            </a:endParaRPr>
          </a:p>
        </p:txBody>
      </p:sp>
      <p:sp>
        <p:nvSpPr>
          <p:cNvPr id="3" name="Rectangle 2"/>
          <p:cNvSpPr/>
          <p:nvPr/>
        </p:nvSpPr>
        <p:spPr>
          <a:xfrm>
            <a:off x="3720662" y="2072090"/>
            <a:ext cx="5980386" cy="3539430"/>
          </a:xfrm>
          <a:prstGeom prst="rect">
            <a:avLst/>
          </a:prstGeom>
        </p:spPr>
        <p:txBody>
          <a:bodyPr wrap="square">
            <a:spAutoFit/>
          </a:bodyPr>
          <a:lstStyle/>
          <a:p>
            <a:pPr algn="just" rtl="1"/>
            <a:r>
              <a:rPr lang="ar-SA" sz="3200" dirty="0" smtClean="0">
                <a:solidFill>
                  <a:srgbClr val="002060"/>
                </a:solidFill>
                <a:cs typeface="B Nazanin" pitchFamily="2" charset="-78"/>
              </a:rPr>
              <a:t>آزمایشات متعددی برای رد کردن سایر بیماری‌های غیر قلبی که ممکن است علایم مشابه بیماری قلبی را نشان دهند یا بررسی وضعیت و مقادیر مختلف سنجه‌های خونی و یا بررسی خون همزمان با شروع یک داروی قلبی جهت اندازه‌گیری و مقایسه تغییرات پس از دریافت دارو انجام می‌شود</a:t>
            </a:r>
            <a:endParaRPr lang="fa-IR" sz="3200" dirty="0">
              <a:solidFill>
                <a:srgbClr val="002060"/>
              </a:solidFill>
              <a:cs typeface="B Nazanin" pitchFamily="2" charset="-78"/>
            </a:endParaRPr>
          </a:p>
        </p:txBody>
      </p:sp>
    </p:spTree>
    <p:extLst>
      <p:ext uri="{BB962C8B-B14F-4D97-AF65-F5344CB8AC3E}">
        <p14:creationId xmlns:p14="http://schemas.microsoft.com/office/powerpoint/2010/main" xmlns="" val="162451410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Rectangle 20"/>
          <p:cNvSpPr/>
          <p:nvPr/>
        </p:nvSpPr>
        <p:spPr>
          <a:xfrm>
            <a:off x="-161364" y="776423"/>
            <a:ext cx="11037345" cy="5909310"/>
          </a:xfrm>
          <a:prstGeom prst="rect">
            <a:avLst/>
          </a:prstGeom>
        </p:spPr>
        <p:txBody>
          <a:bodyPr wrap="square">
            <a:spAutoFit/>
          </a:bodyPr>
          <a:lstStyle/>
          <a:p>
            <a:pPr algn="r" rtl="1">
              <a:lnSpc>
                <a:spcPct val="150000"/>
              </a:lnSpc>
              <a:buFont typeface="Arial" pitchFamily="34" charset="0"/>
              <a:buChar char="•"/>
            </a:pPr>
            <a:r>
              <a:rPr lang="en-US" sz="2800" b="1" dirty="0" smtClean="0">
                <a:solidFill>
                  <a:srgbClr val="002060"/>
                </a:solidFill>
                <a:cs typeface="B Nazanin" pitchFamily="2" charset="-78"/>
              </a:rPr>
              <a:t>ESR </a:t>
            </a:r>
            <a:r>
              <a:rPr lang="en-US" sz="2800" b="1" dirty="0" smtClean="0">
                <a:solidFill>
                  <a:srgbClr val="002060"/>
                </a:solidFill>
                <a:cs typeface="B Nazanin" pitchFamily="2" charset="-78"/>
              </a:rPr>
              <a:t>, </a:t>
            </a:r>
            <a:r>
              <a:rPr lang="en-US" sz="2800" b="1" dirty="0" err="1" smtClean="0">
                <a:solidFill>
                  <a:srgbClr val="002060"/>
                </a:solidFill>
                <a:cs typeface="B Nazanin" pitchFamily="2" charset="-78"/>
              </a:rPr>
              <a:t>HCt</a:t>
            </a:r>
            <a:r>
              <a:rPr lang="en-US" sz="2800" b="1" dirty="0" smtClean="0">
                <a:solidFill>
                  <a:srgbClr val="002060"/>
                </a:solidFill>
                <a:cs typeface="B Nazanin" pitchFamily="2" charset="-78"/>
              </a:rPr>
              <a:t> , </a:t>
            </a:r>
            <a:r>
              <a:rPr lang="en-US" sz="2800" b="1" dirty="0" err="1" smtClean="0">
                <a:solidFill>
                  <a:srgbClr val="002060"/>
                </a:solidFill>
                <a:cs typeface="B Nazanin" pitchFamily="2" charset="-78"/>
              </a:rPr>
              <a:t>Hb</a:t>
            </a:r>
            <a:r>
              <a:rPr lang="en-US" sz="2800" b="1" dirty="0" smtClean="0">
                <a:solidFill>
                  <a:srgbClr val="002060"/>
                </a:solidFill>
                <a:cs typeface="B Nazanin" pitchFamily="2" charset="-78"/>
              </a:rPr>
              <a:t> , </a:t>
            </a:r>
            <a:r>
              <a:rPr lang="en-US" sz="2800" b="1" dirty="0" err="1" smtClean="0">
                <a:solidFill>
                  <a:srgbClr val="002060"/>
                </a:solidFill>
                <a:cs typeface="B Nazanin" pitchFamily="2" charset="-78"/>
              </a:rPr>
              <a:t>CBc</a:t>
            </a:r>
            <a:endParaRPr lang="en-US" sz="3200" b="1" dirty="0" smtClean="0">
              <a:solidFill>
                <a:srgbClr val="002060"/>
              </a:solidFill>
              <a:cs typeface="B Nazanin" pitchFamily="2" charset="-78"/>
            </a:endParaRPr>
          </a:p>
          <a:p>
            <a:pPr algn="r" rtl="1">
              <a:lnSpc>
                <a:spcPct val="150000"/>
              </a:lnSpc>
              <a:buFont typeface="Arial" pitchFamily="34" charset="0"/>
              <a:buChar char="•"/>
            </a:pPr>
            <a:r>
              <a:rPr lang="fa-IR" sz="3200" b="1" dirty="0" smtClean="0">
                <a:solidFill>
                  <a:srgbClr val="002060"/>
                </a:solidFill>
                <a:cs typeface="B Nazanin" pitchFamily="2" charset="-78"/>
              </a:rPr>
              <a:t>آﻧﺰﯾﻤﻬﺎ </a:t>
            </a:r>
            <a:r>
              <a:rPr lang="fa-IR" sz="3200" b="1" dirty="0" smtClean="0">
                <a:solidFill>
                  <a:srgbClr val="002060"/>
                </a:solidFill>
                <a:cs typeface="B Nazanin" pitchFamily="2" charset="-78"/>
              </a:rPr>
              <a:t>و </a:t>
            </a:r>
            <a:r>
              <a:rPr lang="fa-IR" sz="3200" b="1" dirty="0" smtClean="0">
                <a:solidFill>
                  <a:srgbClr val="002060"/>
                </a:solidFill>
                <a:cs typeface="B Nazanin" pitchFamily="2" charset="-78"/>
              </a:rPr>
              <a:t>ﻣﺎرکرﻫﺎي ﻗﻠبی(ﻣﺎﻧﻨﺪ</a:t>
            </a:r>
            <a:r>
              <a:rPr lang="en-US" sz="3200" b="1" dirty="0" smtClean="0">
                <a:solidFill>
                  <a:srgbClr val="002060"/>
                </a:solidFill>
                <a:cs typeface="B Nazanin" pitchFamily="2" charset="-78"/>
              </a:rPr>
              <a:t>CPK,LDH ,SGOT،</a:t>
            </a:r>
            <a:r>
              <a:rPr lang="fa-IR" sz="3200" b="1" dirty="0" smtClean="0">
                <a:solidFill>
                  <a:srgbClr val="002060"/>
                </a:solidFill>
                <a:cs typeface="B Nazanin" pitchFamily="2" charset="-78"/>
              </a:rPr>
              <a:t>ﺗﺮوپوﻧﯿﻦ،ﻣﯿﻮگلوﺑﯿﻦ)</a:t>
            </a:r>
            <a:endParaRPr lang="fa-IR" sz="3200" b="1" dirty="0" smtClean="0">
              <a:solidFill>
                <a:srgbClr val="002060"/>
              </a:solidFill>
              <a:cs typeface="B Nazanin" pitchFamily="2" charset="-78"/>
            </a:endParaRPr>
          </a:p>
          <a:p>
            <a:pPr algn="r" rtl="1">
              <a:lnSpc>
                <a:spcPct val="150000"/>
              </a:lnSpc>
              <a:buFont typeface="Arial" pitchFamily="34" charset="0"/>
              <a:buChar char="•"/>
            </a:pPr>
            <a:r>
              <a:rPr lang="en-US" sz="3200" b="1" dirty="0" smtClean="0">
                <a:solidFill>
                  <a:srgbClr val="002060"/>
                </a:solidFill>
                <a:cs typeface="B Nazanin" pitchFamily="2" charset="-78"/>
              </a:rPr>
              <a:t> </a:t>
            </a:r>
            <a:r>
              <a:rPr lang="fa-IR" sz="3200" b="1" dirty="0" smtClean="0">
                <a:solidFill>
                  <a:srgbClr val="002060"/>
                </a:solidFill>
                <a:cs typeface="B Nazanin" pitchFamily="2" charset="-78"/>
              </a:rPr>
              <a:t>لیپیدهای ﺧﻮن(کلسترول، </a:t>
            </a:r>
            <a:r>
              <a:rPr lang="fa-IR" sz="3200" b="1" dirty="0" smtClean="0">
                <a:solidFill>
                  <a:srgbClr val="002060"/>
                </a:solidFill>
                <a:cs typeface="B Nazanin" pitchFamily="2" charset="-78"/>
              </a:rPr>
              <a:t>ﺗﺮي </a:t>
            </a:r>
            <a:r>
              <a:rPr lang="fa-IR" sz="3200" b="1" dirty="0" smtClean="0">
                <a:solidFill>
                  <a:srgbClr val="002060"/>
                </a:solidFill>
                <a:cs typeface="B Nazanin" pitchFamily="2" charset="-78"/>
              </a:rPr>
              <a:t>گلیسیرﯾﺪ</a:t>
            </a:r>
            <a:r>
              <a:rPr lang="fa-IR" sz="3200" b="1" dirty="0" smtClean="0">
                <a:solidFill>
                  <a:srgbClr val="002060"/>
                </a:solidFill>
                <a:cs typeface="B Nazanin" pitchFamily="2" charset="-78"/>
              </a:rPr>
              <a:t>، اﻧﻮاع </a:t>
            </a:r>
            <a:r>
              <a:rPr lang="fa-IR" sz="3200" b="1" dirty="0" smtClean="0">
                <a:solidFill>
                  <a:srgbClr val="002060"/>
                </a:solidFill>
                <a:cs typeface="B Nazanin" pitchFamily="2" charset="-78"/>
              </a:rPr>
              <a:t>لیپوپروﺗﺌﯿن ها ﺧﺼﻮﺻﺎ</a:t>
            </a:r>
            <a:r>
              <a:rPr lang="en-US" sz="3200" b="1" dirty="0" smtClean="0">
                <a:solidFill>
                  <a:srgbClr val="002060"/>
                </a:solidFill>
                <a:cs typeface="B Nazanin" pitchFamily="2" charset="-78"/>
              </a:rPr>
              <a:t>HDL</a:t>
            </a:r>
            <a:r>
              <a:rPr lang="fa-IR" sz="3200" b="1" dirty="0" smtClean="0">
                <a:solidFill>
                  <a:srgbClr val="002060"/>
                </a:solidFill>
                <a:cs typeface="B Nazanin" pitchFamily="2" charset="-78"/>
              </a:rPr>
              <a:t>و</a:t>
            </a:r>
            <a:r>
              <a:rPr lang="en-US" sz="3200" b="1" dirty="0" smtClean="0">
                <a:solidFill>
                  <a:srgbClr val="002060"/>
                </a:solidFill>
                <a:cs typeface="B Nazanin" pitchFamily="2" charset="-78"/>
              </a:rPr>
              <a:t>LDL</a:t>
            </a:r>
          </a:p>
          <a:p>
            <a:pPr algn="r" rtl="1">
              <a:lnSpc>
                <a:spcPct val="150000"/>
              </a:lnSpc>
              <a:buFont typeface="Arial" pitchFamily="34" charset="0"/>
              <a:buChar char="•"/>
            </a:pPr>
            <a:r>
              <a:rPr lang="fa-IR" sz="3200" b="1" dirty="0" smtClean="0">
                <a:solidFill>
                  <a:srgbClr val="002060"/>
                </a:solidFill>
                <a:cs typeface="B Nazanin" pitchFamily="2" charset="-78"/>
              </a:rPr>
              <a:t>ﺗﺴﺘﻬﺎي اﻧﻌﻘﺎدي(</a:t>
            </a:r>
            <a:r>
              <a:rPr lang="en-US" sz="3200" b="1" dirty="0" smtClean="0">
                <a:solidFill>
                  <a:srgbClr val="002060"/>
                </a:solidFill>
                <a:cs typeface="B Nazanin" pitchFamily="2" charset="-78"/>
              </a:rPr>
              <a:t>PTT ,PT</a:t>
            </a:r>
            <a:r>
              <a:rPr lang="fa-IR" sz="3200" b="1" dirty="0" smtClean="0">
                <a:solidFill>
                  <a:srgbClr val="002060"/>
                </a:solidFill>
                <a:cs typeface="B Nazanin" pitchFamily="2" charset="-78"/>
              </a:rPr>
              <a:t>)</a:t>
            </a:r>
            <a:endParaRPr lang="en-US" sz="3200" b="1" dirty="0" smtClean="0">
              <a:solidFill>
                <a:srgbClr val="002060"/>
              </a:solidFill>
              <a:cs typeface="B Nazanin" pitchFamily="2" charset="-78"/>
            </a:endParaRPr>
          </a:p>
          <a:p>
            <a:pPr algn="r" rtl="1">
              <a:lnSpc>
                <a:spcPct val="150000"/>
              </a:lnSpc>
              <a:buFont typeface="Arial" pitchFamily="34" charset="0"/>
              <a:buChar char="•"/>
            </a:pPr>
            <a:r>
              <a:rPr lang="fa-IR" sz="3200" b="1" dirty="0" smtClean="0">
                <a:solidFill>
                  <a:srgbClr val="002060"/>
                </a:solidFill>
                <a:cs typeface="B Nazanin" pitchFamily="2" charset="-78"/>
              </a:rPr>
              <a:t>الکتروﻟﯿﺘﻬﺎ </a:t>
            </a:r>
            <a:r>
              <a:rPr lang="en-US" sz="3200" b="1" dirty="0" smtClean="0">
                <a:solidFill>
                  <a:srgbClr val="002060"/>
                </a:solidFill>
                <a:cs typeface="B Nazanin" pitchFamily="2" charset="-78"/>
              </a:rPr>
              <a:t>(Ca </a:t>
            </a:r>
            <a:r>
              <a:rPr lang="en-US" sz="3200" b="1" dirty="0" smtClean="0">
                <a:solidFill>
                  <a:srgbClr val="002060"/>
                </a:solidFill>
                <a:cs typeface="B Nazanin" pitchFamily="2" charset="-78"/>
              </a:rPr>
              <a:t>,K ,</a:t>
            </a:r>
            <a:r>
              <a:rPr lang="en-US" sz="3200" b="1" dirty="0" smtClean="0">
                <a:solidFill>
                  <a:srgbClr val="002060"/>
                </a:solidFill>
                <a:cs typeface="B Nazanin" pitchFamily="2" charset="-78"/>
              </a:rPr>
              <a:t>Na)</a:t>
            </a:r>
            <a:endParaRPr lang="en-US" sz="3200" b="1" dirty="0" smtClean="0">
              <a:solidFill>
                <a:srgbClr val="002060"/>
              </a:solidFill>
              <a:cs typeface="B Nazanin" pitchFamily="2" charset="-78"/>
            </a:endParaRPr>
          </a:p>
          <a:p>
            <a:pPr algn="r" rtl="1">
              <a:lnSpc>
                <a:spcPct val="150000"/>
              </a:lnSpc>
              <a:buFont typeface="Arial" pitchFamily="34" charset="0"/>
              <a:buChar char="•"/>
            </a:pPr>
            <a:r>
              <a:rPr lang="en-US" sz="3200" b="1" dirty="0" smtClean="0">
                <a:solidFill>
                  <a:srgbClr val="002060"/>
                </a:solidFill>
                <a:cs typeface="B Nazanin" pitchFamily="2" charset="-78"/>
              </a:rPr>
              <a:t>,FBS,BUN</a:t>
            </a:r>
            <a:r>
              <a:rPr lang="fa-IR" sz="3200" b="1" dirty="0" smtClean="0">
                <a:solidFill>
                  <a:srgbClr val="002060"/>
                </a:solidFill>
                <a:cs typeface="B Nazanin" pitchFamily="2" charset="-78"/>
              </a:rPr>
              <a:t>کراﺗﯿﻨﯿﻦ</a:t>
            </a:r>
            <a:endParaRPr lang="fa-IR" sz="3200" b="1" dirty="0" smtClean="0">
              <a:solidFill>
                <a:srgbClr val="002060"/>
              </a:solidFill>
              <a:cs typeface="B Nazanin" pitchFamily="2" charset="-78"/>
            </a:endParaRPr>
          </a:p>
          <a:p>
            <a:pPr algn="r" rtl="1">
              <a:lnSpc>
                <a:spcPct val="150000"/>
              </a:lnSpc>
              <a:buFont typeface="Arial" pitchFamily="34" charset="0"/>
              <a:buChar char="•"/>
            </a:pPr>
            <a:r>
              <a:rPr lang="fa-IR" sz="3200" b="1" dirty="0" smtClean="0">
                <a:solidFill>
                  <a:srgbClr val="002060"/>
                </a:solidFill>
                <a:cs typeface="B Nazanin" pitchFamily="2" charset="-78"/>
              </a:rPr>
              <a:t>ﺗﺠﺰﯾﻪ </a:t>
            </a:r>
            <a:r>
              <a:rPr lang="fa-IR" sz="3200" b="1" dirty="0" smtClean="0">
                <a:solidFill>
                  <a:srgbClr val="002060"/>
                </a:solidFill>
              </a:rPr>
              <a:t>ادرار</a:t>
            </a:r>
            <a:endParaRPr lang="fa-IR" sz="3200" b="1" dirty="0">
              <a:solidFill>
                <a:srgbClr val="002060"/>
              </a:solidFill>
            </a:endParaRPr>
          </a:p>
        </p:txBody>
      </p:sp>
    </p:spTree>
    <p:extLst>
      <p:ext uri="{BB962C8B-B14F-4D97-AF65-F5344CB8AC3E}">
        <p14:creationId xmlns:p14="http://schemas.microsoft.com/office/powerpoint/2010/main" xmlns="" val="461850005"/>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extBox 12">
            <a:extLst>
              <a:ext uri="{FF2B5EF4-FFF2-40B4-BE49-F238E27FC236}">
                <a16:creationId xmlns:a16="http://schemas.microsoft.com/office/drawing/2014/main" xmlns="" id="{4682F078-C256-4E78-8F74-9A5B9F6D96B9}"/>
              </a:ext>
            </a:extLst>
          </p:cNvPr>
          <p:cNvSpPr txBox="1"/>
          <p:nvPr/>
        </p:nvSpPr>
        <p:spPr>
          <a:xfrm>
            <a:off x="746234" y="508401"/>
            <a:ext cx="9015029" cy="1107996"/>
          </a:xfrm>
          <a:prstGeom prst="rect">
            <a:avLst/>
          </a:prstGeom>
          <a:noFill/>
        </p:spPr>
        <p:txBody>
          <a:bodyPr wrap="square" rtlCol="1">
            <a:spAutoFit/>
          </a:bodyPr>
          <a:lstStyle/>
          <a:p>
            <a:pPr lvl="0" algn="r" rtl="1">
              <a:lnSpc>
                <a:spcPct val="150000"/>
              </a:lnSpc>
              <a:defRPr/>
            </a:pPr>
            <a:r>
              <a:rPr lang="fa-IR" sz="4400" dirty="0" smtClean="0">
                <a:solidFill>
                  <a:srgbClr val="C00000"/>
                </a:solidFill>
                <a:latin typeface="Shabnam" panose="020B0603030804020204" pitchFamily="34" charset="-78"/>
                <a:cs typeface="B Titr" panose="00000700000000000000" pitchFamily="2" charset="-78"/>
              </a:rPr>
              <a:t>2</a:t>
            </a:r>
            <a:r>
              <a:rPr lang="fa-IR" sz="4400" dirty="0" smtClean="0">
                <a:solidFill>
                  <a:srgbClr val="C00000"/>
                </a:solidFill>
                <a:latin typeface="Shabnam" panose="020B0603030804020204" pitchFamily="34" charset="-78"/>
                <a:cs typeface="B Titr" panose="00000700000000000000" pitchFamily="2" charset="-78"/>
              </a:rPr>
              <a:t>. </a:t>
            </a:r>
            <a:r>
              <a:rPr lang="fa-IR" sz="4400" dirty="0" smtClean="0">
                <a:solidFill>
                  <a:srgbClr val="C00000"/>
                </a:solidFill>
                <a:latin typeface="Shabnam" panose="020B0603030804020204" pitchFamily="34" charset="-78"/>
                <a:cs typeface="B Titr" panose="00000700000000000000" pitchFamily="2" charset="-78"/>
              </a:rPr>
              <a:t>رادﯾﻮگرافی </a:t>
            </a:r>
            <a:r>
              <a:rPr lang="fa-IR" sz="4400" dirty="0" smtClean="0">
                <a:solidFill>
                  <a:srgbClr val="C00000"/>
                </a:solidFill>
                <a:latin typeface="Shabnam" panose="020B0603030804020204" pitchFamily="34" charset="-78"/>
                <a:cs typeface="B Titr" panose="00000700000000000000" pitchFamily="2" charset="-78"/>
              </a:rPr>
              <a:t>ﻗﻔﺴﻪ ﺳﯿﻨﻪ(</a:t>
            </a:r>
            <a:r>
              <a:rPr lang="en-US" sz="4400" dirty="0" smtClean="0">
                <a:solidFill>
                  <a:srgbClr val="C00000"/>
                </a:solidFill>
                <a:latin typeface="Shabnam" panose="020B0603030804020204" pitchFamily="34" charset="-78"/>
                <a:cs typeface="B Titr" panose="00000700000000000000" pitchFamily="2" charset="-78"/>
              </a:rPr>
              <a:t>Chest X </a:t>
            </a:r>
            <a:r>
              <a:rPr lang="en-US" sz="4400" dirty="0" smtClean="0">
                <a:solidFill>
                  <a:srgbClr val="C00000"/>
                </a:solidFill>
                <a:latin typeface="Shabnam" panose="020B0603030804020204" pitchFamily="34" charset="-78"/>
                <a:cs typeface="B Titr" panose="00000700000000000000" pitchFamily="2" charset="-78"/>
              </a:rPr>
              <a:t>Ray</a:t>
            </a:r>
            <a:r>
              <a:rPr lang="fa-IR" sz="4400" dirty="0" smtClean="0">
                <a:solidFill>
                  <a:srgbClr val="C00000"/>
                </a:solidFill>
                <a:latin typeface="Shabnam" panose="020B0603030804020204" pitchFamily="34" charset="-78"/>
                <a:cs typeface="B Titr" panose="00000700000000000000" pitchFamily="2" charset="-78"/>
              </a:rPr>
              <a:t>)</a:t>
            </a:r>
            <a:r>
              <a:rPr kumimoji="0" lang="fa-IR" sz="4400" b="0" i="0" u="none" strike="noStrike" kern="1200" cap="none" spc="0" normalizeH="0" baseline="0" noProof="0" dirty="0" smtClean="0">
                <a:ln>
                  <a:noFill/>
                </a:ln>
                <a:solidFill>
                  <a:srgbClr val="C00000"/>
                </a:solidFill>
                <a:effectLst/>
                <a:uLnTx/>
                <a:uFillTx/>
                <a:latin typeface="Shabnam" panose="020B0603030804020204" pitchFamily="34" charset="-78"/>
                <a:ea typeface="+mn-ea"/>
                <a:cs typeface="B Titr" panose="00000700000000000000" pitchFamily="2" charset="-78"/>
              </a:rPr>
              <a:t> </a:t>
            </a:r>
            <a:endParaRPr kumimoji="0" lang="en-US" sz="1400" b="0" i="0" u="none" strike="noStrike" kern="1200" cap="none" spc="0" normalizeH="0" baseline="0" noProof="0" dirty="0">
              <a:ln>
                <a:noFill/>
              </a:ln>
              <a:solidFill>
                <a:srgbClr val="C00000"/>
              </a:solidFill>
              <a:effectLst/>
              <a:uLnTx/>
              <a:uFillTx/>
              <a:latin typeface="Shabnam" panose="020B0603030804020204" pitchFamily="34" charset="-78"/>
              <a:ea typeface="+mn-ea"/>
              <a:cs typeface="B Titr" panose="00000700000000000000" pitchFamily="2" charset="-78"/>
            </a:endParaRPr>
          </a:p>
        </p:txBody>
      </p:sp>
      <p:sp>
        <p:nvSpPr>
          <p:cNvPr id="5" name="Rectangle 4"/>
          <p:cNvSpPr/>
          <p:nvPr/>
        </p:nvSpPr>
        <p:spPr>
          <a:xfrm>
            <a:off x="2207171" y="1924947"/>
            <a:ext cx="7977352" cy="4262705"/>
          </a:xfrm>
          <a:prstGeom prst="rect">
            <a:avLst/>
          </a:prstGeom>
        </p:spPr>
        <p:txBody>
          <a:bodyPr wrap="square">
            <a:spAutoFit/>
          </a:bodyPr>
          <a:lstStyle/>
          <a:p>
            <a:pPr algn="just" rtl="1">
              <a:lnSpc>
                <a:spcPct val="150000"/>
              </a:lnSpc>
              <a:buFont typeface="Arial" pitchFamily="34" charset="0"/>
              <a:buChar char="•"/>
            </a:pPr>
            <a:r>
              <a:rPr lang="fa-IR" sz="3600" b="1" dirty="0" smtClean="0">
                <a:solidFill>
                  <a:srgbClr val="002060"/>
                </a:solidFill>
                <a:cs typeface="B Nazanin" pitchFamily="2" charset="-78"/>
              </a:rPr>
              <a:t>ﺑﺮرسی</a:t>
            </a:r>
            <a:r>
              <a:rPr lang="fa-IR" sz="3600" b="1" dirty="0" smtClean="0">
                <a:cs typeface="B Nazanin" pitchFamily="2" charset="-78"/>
              </a:rPr>
              <a:t> </a:t>
            </a:r>
            <a:r>
              <a:rPr lang="fa-IR" sz="3600" b="1" dirty="0" smtClean="0">
                <a:solidFill>
                  <a:srgbClr val="002060"/>
                </a:solidFill>
                <a:cs typeface="B Nazanin" pitchFamily="2" charset="-78"/>
              </a:rPr>
              <a:t>اﻧﺪازه، وﺿﻌﯿﺖ، و دﯾﺪن ﻣﺤﯿﻂ ﻗﻠﺐ</a:t>
            </a:r>
          </a:p>
          <a:p>
            <a:pPr algn="just" rtl="1">
              <a:lnSpc>
                <a:spcPct val="150000"/>
              </a:lnSpc>
              <a:buFont typeface="Arial" pitchFamily="34" charset="0"/>
              <a:buChar char="•"/>
            </a:pPr>
            <a:r>
              <a:rPr lang="fa-IR" sz="3600" b="1" dirty="0" smtClean="0">
                <a:solidFill>
                  <a:srgbClr val="002060"/>
                </a:solidFill>
                <a:cs typeface="B Nazanin" pitchFamily="2" charset="-78"/>
              </a:rPr>
              <a:t>وﺿﻌﯿﺖ </a:t>
            </a:r>
            <a:r>
              <a:rPr lang="fa-IR" sz="3600" b="1" dirty="0" smtClean="0">
                <a:solidFill>
                  <a:srgbClr val="002060"/>
                </a:solidFill>
                <a:cs typeface="B Nazanin" pitchFamily="2" charset="-78"/>
              </a:rPr>
              <a:t>رﯾﻪ از ﻧﻈﺮ اﺣﺘﻘﺎن</a:t>
            </a:r>
          </a:p>
          <a:p>
            <a:pPr algn="just" rtl="1">
              <a:lnSpc>
                <a:spcPct val="150000"/>
              </a:lnSpc>
              <a:buFont typeface="Arial" pitchFamily="34" charset="0"/>
              <a:buChar char="•"/>
            </a:pPr>
            <a:r>
              <a:rPr lang="en-US" sz="3600" b="1" dirty="0" smtClean="0">
                <a:solidFill>
                  <a:srgbClr val="002060"/>
                </a:solidFill>
                <a:cs typeface="B Nazanin" pitchFamily="2" charset="-78"/>
              </a:rPr>
              <a:t> </a:t>
            </a:r>
            <a:r>
              <a:rPr lang="fa-IR" sz="3600" b="1" dirty="0" smtClean="0">
                <a:solidFill>
                  <a:srgbClr val="002060"/>
                </a:solidFill>
                <a:cs typeface="B Nazanin" pitchFamily="2" charset="-78"/>
              </a:rPr>
              <a:t>وﺿﻌﯿﺖ </a:t>
            </a:r>
            <a:r>
              <a:rPr lang="fa-IR" sz="3600" b="1" dirty="0" smtClean="0">
                <a:solidFill>
                  <a:srgbClr val="002060"/>
                </a:solidFill>
                <a:cs typeface="B Nazanin" pitchFamily="2" charset="-78"/>
              </a:rPr>
              <a:t>ﻋﺮوق </a:t>
            </a:r>
            <a:r>
              <a:rPr lang="fa-IR" sz="3600" b="1" dirty="0" smtClean="0">
                <a:solidFill>
                  <a:srgbClr val="002060"/>
                </a:solidFill>
                <a:cs typeface="B Nazanin" pitchFamily="2" charset="-78"/>
              </a:rPr>
              <a:t>اصلی ﻗﻠﺐ</a:t>
            </a:r>
          </a:p>
          <a:p>
            <a:pPr algn="just" rtl="1">
              <a:lnSpc>
                <a:spcPct val="150000"/>
              </a:lnSpc>
            </a:pPr>
            <a:r>
              <a:rPr lang="fa-IR" sz="3600" b="1" dirty="0" smtClean="0">
                <a:solidFill>
                  <a:srgbClr val="002060"/>
                </a:solidFill>
                <a:cs typeface="B Nazanin" pitchFamily="2" charset="-78"/>
              </a:rPr>
              <a:t>(ﻣﺜﻞ </a:t>
            </a:r>
            <a:r>
              <a:rPr lang="fa-IR" sz="3600" b="1" dirty="0" smtClean="0">
                <a:solidFill>
                  <a:srgbClr val="002060"/>
                </a:solidFill>
                <a:cs typeface="B Nazanin" pitchFamily="2" charset="-78"/>
              </a:rPr>
              <a:t>آﺋﻮرت </a:t>
            </a:r>
            <a:r>
              <a:rPr lang="fa-IR" sz="3600" b="1" dirty="0" smtClean="0">
                <a:solidFill>
                  <a:srgbClr val="002060"/>
                </a:solidFill>
                <a:cs typeface="B Nazanin" pitchFamily="2" charset="-78"/>
              </a:rPr>
              <a:t>کلسیفیه)</a:t>
            </a:r>
            <a:endParaRPr lang="fa-IR" sz="3600" b="1" dirty="0" smtClean="0">
              <a:solidFill>
                <a:srgbClr val="002060"/>
              </a:solidFill>
              <a:cs typeface="B Nazanin" pitchFamily="2" charset="-78"/>
            </a:endParaRPr>
          </a:p>
          <a:p>
            <a:pPr algn="just" rtl="1">
              <a:lnSpc>
                <a:spcPct val="150000"/>
              </a:lnSpc>
              <a:buFont typeface="Arial" pitchFamily="34" charset="0"/>
              <a:buChar char="•"/>
            </a:pPr>
            <a:r>
              <a:rPr lang="fa-IR" sz="3600" b="1" dirty="0" smtClean="0">
                <a:solidFill>
                  <a:srgbClr val="002060"/>
                </a:solidFill>
                <a:cs typeface="B Nazanin" pitchFamily="2" charset="-78"/>
              </a:rPr>
              <a:t>ﻣﺤﻞ کاتتر،پیس میکر و </a:t>
            </a:r>
            <a:r>
              <a:rPr lang="fa-IR" sz="3600" b="1" dirty="0" smtClean="0">
                <a:solidFill>
                  <a:srgbClr val="002060"/>
                </a:solidFill>
                <a:cs typeface="B Nazanin" pitchFamily="2" charset="-78"/>
              </a:rPr>
              <a:t>ﻣﺤﻞ </a:t>
            </a:r>
            <a:r>
              <a:rPr lang="fa-IR" sz="3600" b="1" dirty="0" smtClean="0">
                <a:solidFill>
                  <a:srgbClr val="002060"/>
                </a:solidFill>
                <a:cs typeface="B Nazanin" pitchFamily="2" charset="-78"/>
              </a:rPr>
              <a:t>کاتتر </a:t>
            </a:r>
            <a:r>
              <a:rPr lang="fa-IR" sz="4000" b="1" dirty="0" smtClean="0">
                <a:solidFill>
                  <a:srgbClr val="002060"/>
                </a:solidFill>
                <a:cs typeface="B Nazanin" pitchFamily="2" charset="-78"/>
              </a:rPr>
              <a:t>ﺷﺮﯾﺎن رﯾﻮي</a:t>
            </a:r>
          </a:p>
        </p:txBody>
      </p:sp>
    </p:spTree>
    <p:extLst>
      <p:ext uri="{BB962C8B-B14F-4D97-AF65-F5344CB8AC3E}">
        <p14:creationId xmlns:p14="http://schemas.microsoft.com/office/powerpoint/2010/main" xmlns="" val="3945805903"/>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Google Shape;3054;p114">
            <a:extLst>
              <a:ext uri="{FF2B5EF4-FFF2-40B4-BE49-F238E27FC236}">
                <a16:creationId xmlns:a16="http://schemas.microsoft.com/office/drawing/2014/main" xmlns="" id="{72351EF7-590D-442C-A405-1D6810E4F92B}"/>
              </a:ext>
            </a:extLst>
          </p:cNvPr>
          <p:cNvSpPr txBox="1">
            <a:spLocks/>
          </p:cNvSpPr>
          <p:nvPr/>
        </p:nvSpPr>
        <p:spPr>
          <a:xfrm>
            <a:off x="5362115" y="1526907"/>
            <a:ext cx="5375517" cy="1191392"/>
          </a:xfrm>
          <a:prstGeom prst="rect">
            <a:avLst/>
          </a:prstGeom>
        </p:spPr>
        <p:txBody>
          <a:bodyPr spcFirstLastPara="1" wrap="square" lIns="91425" tIns="91425" rIns="91425" bIns="91425" anchor="ctr" anchorCtr="0">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r" defTabSz="914400" rtl="1" eaLnBrk="1" fontAlgn="auto" latinLnBrk="0" hangingPunct="1">
              <a:lnSpc>
                <a:spcPct val="150000"/>
              </a:lnSpc>
              <a:spcBef>
                <a:spcPts val="0"/>
              </a:spcBef>
              <a:spcAft>
                <a:spcPts val="0"/>
              </a:spcAft>
              <a:buClrTx/>
              <a:buSzTx/>
              <a:buFontTx/>
              <a:buNone/>
              <a:tabLst/>
              <a:defRPr/>
            </a:pPr>
            <a:endParaRPr kumimoji="0" lang="en-US" sz="1400" b="0" i="0" u="none" strike="noStrike" kern="1200" cap="none" spc="0" normalizeH="0" baseline="0" noProof="0" dirty="0">
              <a:ln>
                <a:noFill/>
              </a:ln>
              <a:solidFill>
                <a:srgbClr val="E7E6E6">
                  <a:lumMod val="25000"/>
                </a:srgbClr>
              </a:solidFill>
              <a:effectLst/>
              <a:uLnTx/>
              <a:uFillTx/>
              <a:latin typeface="Shabnam" panose="020B0603030804020204" pitchFamily="34" charset="-78"/>
              <a:ea typeface="+mn-ea"/>
              <a:cs typeface="B Titr" panose="00000700000000000000" pitchFamily="2" charset="-78"/>
            </a:endParaRPr>
          </a:p>
        </p:txBody>
      </p:sp>
      <p:pic>
        <p:nvPicPr>
          <p:cNvPr id="16" name="Picture 15" descr="https://upload.wikimedia.org/wikipedia/commons/thumb/1/1c/PulmEdema.PNG/250px-PulmEdema.PNG"/>
          <p:cNvPicPr/>
          <p:nvPr/>
        </p:nvPicPr>
        <p:blipFill>
          <a:blip r:embed="rId2" cstate="print">
            <a:extLst>
              <a:ext uri="{28A0092B-C50C-407E-A947-70E740481C1C}">
                <a14:useLocalDpi xmlns:a14="http://schemas.microsoft.com/office/drawing/2010/main" xmlns:lc="http://schemas.openxmlformats.org/drawingml/2006/lockedCanvas" xmlns="" val="0"/>
              </a:ext>
            </a:extLst>
          </a:blip>
          <a:srcRect/>
          <a:stretch>
            <a:fillRect/>
          </a:stretch>
        </p:blipFill>
        <p:spPr bwMode="auto">
          <a:xfrm>
            <a:off x="6611006" y="777765"/>
            <a:ext cx="3384331" cy="3520965"/>
          </a:xfrm>
          <a:prstGeom prst="rect">
            <a:avLst/>
          </a:prstGeom>
          <a:noFill/>
          <a:ln>
            <a:noFill/>
          </a:ln>
        </p:spPr>
      </p:pic>
      <p:sp>
        <p:nvSpPr>
          <p:cNvPr id="18" name="Rectangle 17"/>
          <p:cNvSpPr/>
          <p:nvPr/>
        </p:nvSpPr>
        <p:spPr>
          <a:xfrm>
            <a:off x="7795025" y="4389960"/>
            <a:ext cx="1261884" cy="523220"/>
          </a:xfrm>
          <a:prstGeom prst="rect">
            <a:avLst/>
          </a:prstGeom>
        </p:spPr>
        <p:txBody>
          <a:bodyPr wrap="none">
            <a:spAutoFit/>
          </a:bodyPr>
          <a:lstStyle/>
          <a:p>
            <a:r>
              <a:rPr lang="ar-SA" sz="2800" b="1" dirty="0" smtClean="0">
                <a:solidFill>
                  <a:srgbClr val="C00000"/>
                </a:solidFill>
              </a:rPr>
              <a:t>ادم </a:t>
            </a:r>
            <a:r>
              <a:rPr lang="ar-SA" sz="2800" b="1" dirty="0" smtClean="0">
                <a:solidFill>
                  <a:srgbClr val="C00000"/>
                </a:solidFill>
              </a:rPr>
              <a:t>ریو</a:t>
            </a:r>
            <a:r>
              <a:rPr lang="fa-IR" sz="2800" b="1" dirty="0" smtClean="0">
                <a:solidFill>
                  <a:srgbClr val="C00000"/>
                </a:solidFill>
              </a:rPr>
              <a:t>ی</a:t>
            </a:r>
            <a:endParaRPr lang="fa-IR" sz="2800" b="1" dirty="0">
              <a:solidFill>
                <a:srgbClr val="C00000"/>
              </a:solidFill>
            </a:endParaRPr>
          </a:p>
        </p:txBody>
      </p:sp>
      <p:pic>
        <p:nvPicPr>
          <p:cNvPr id="19" name="Picture 18" descr="MedNote - پست شماره ۷۴ ادامه آموزش گرافی قفسه سینه شماره ۸ &quot;بررسی اندازه قلب&quot; : برای تشخیص کاردیومگالی (افزایش سایز قلب) دو روش وجود دارد: 1. اندازه گیری Cardiothoracic ratio :نسبت"/>
          <p:cNvPicPr/>
          <p:nvPr/>
        </p:nvPicPr>
        <p:blipFill>
          <a:blip r:embed="rId3" cstate="print">
            <a:extLst>
              <a:ext uri="{28A0092B-C50C-407E-A947-70E740481C1C}">
                <a14:useLocalDpi xmlns:a14="http://schemas.microsoft.com/office/drawing/2010/main" xmlns:lc="http://schemas.openxmlformats.org/drawingml/2006/lockedCanvas" xmlns="" val="0"/>
              </a:ext>
            </a:extLst>
          </a:blip>
          <a:srcRect/>
          <a:stretch>
            <a:fillRect/>
          </a:stretch>
        </p:blipFill>
        <p:spPr bwMode="auto">
          <a:xfrm>
            <a:off x="1534017" y="854457"/>
            <a:ext cx="3952875" cy="4581525"/>
          </a:xfrm>
          <a:prstGeom prst="rect">
            <a:avLst/>
          </a:prstGeom>
          <a:noFill/>
          <a:ln>
            <a:noFill/>
          </a:ln>
        </p:spPr>
      </p:pic>
      <p:sp>
        <p:nvSpPr>
          <p:cNvPr id="20" name="Rectangle 19"/>
          <p:cNvSpPr/>
          <p:nvPr/>
        </p:nvSpPr>
        <p:spPr>
          <a:xfrm>
            <a:off x="2844140" y="5546100"/>
            <a:ext cx="1436612" cy="461665"/>
          </a:xfrm>
          <a:prstGeom prst="rect">
            <a:avLst/>
          </a:prstGeom>
        </p:spPr>
        <p:txBody>
          <a:bodyPr wrap="none">
            <a:spAutoFit/>
          </a:bodyPr>
          <a:lstStyle/>
          <a:p>
            <a:r>
              <a:rPr lang="ar-SA" sz="2400" b="1" dirty="0" smtClean="0">
                <a:solidFill>
                  <a:srgbClr val="C00000"/>
                </a:solidFill>
              </a:rPr>
              <a:t>کاردیومگالی</a:t>
            </a:r>
            <a:endParaRPr lang="fa-IR" sz="2400" b="1" dirty="0">
              <a:solidFill>
                <a:srgbClr val="C00000"/>
              </a:solidFill>
            </a:endParaRPr>
          </a:p>
        </p:txBody>
      </p:sp>
    </p:spTree>
    <p:extLst>
      <p:ext uri="{BB962C8B-B14F-4D97-AF65-F5344CB8AC3E}">
        <p14:creationId xmlns:p14="http://schemas.microsoft.com/office/powerpoint/2010/main" xmlns="" val="1040786241"/>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13" descr="https://upload.wikimedia.org/wikipedia/commons/thumb/9/93/X-ray_of_pacemaker_with_right_atrial_and_ventricular_lead.jpg/330px-X-ray_of_pacemaker_with_right_atrial_and_ventricular_lead.jpg"/>
          <p:cNvPicPr/>
          <p:nvPr/>
        </p:nvPicPr>
        <p:blipFill>
          <a:blip r:embed="rId2" cstate="print">
            <a:extLst>
              <a:ext uri="{28A0092B-C50C-407E-A947-70E740481C1C}">
                <a14:useLocalDpi xmlns:a14="http://schemas.microsoft.com/office/drawing/2010/main" xmlns:lc="http://schemas.openxmlformats.org/drawingml/2006/lockedCanvas" xmlns="" val="0"/>
              </a:ext>
            </a:extLst>
          </a:blip>
          <a:srcRect/>
          <a:stretch>
            <a:fillRect/>
          </a:stretch>
        </p:blipFill>
        <p:spPr bwMode="auto">
          <a:xfrm>
            <a:off x="2606565" y="1566041"/>
            <a:ext cx="5833242" cy="2764221"/>
          </a:xfrm>
          <a:prstGeom prst="rect">
            <a:avLst/>
          </a:prstGeom>
          <a:noFill/>
          <a:ln>
            <a:noFill/>
          </a:ln>
        </p:spPr>
      </p:pic>
      <p:sp>
        <p:nvSpPr>
          <p:cNvPr id="15" name="Rectangle 14"/>
          <p:cNvSpPr/>
          <p:nvPr/>
        </p:nvSpPr>
        <p:spPr>
          <a:xfrm>
            <a:off x="2938522" y="4526596"/>
            <a:ext cx="5221879" cy="369332"/>
          </a:xfrm>
          <a:prstGeom prst="rect">
            <a:avLst/>
          </a:prstGeom>
        </p:spPr>
        <p:txBody>
          <a:bodyPr wrap="none">
            <a:spAutoFit/>
          </a:bodyPr>
          <a:lstStyle/>
          <a:p>
            <a:r>
              <a:rPr lang="en-US" dirty="0" smtClean="0"/>
              <a:t>ray of pacemaker with right </a:t>
            </a:r>
            <a:r>
              <a:rPr lang="en-US" dirty="0" err="1" smtClean="0"/>
              <a:t>atrial</a:t>
            </a:r>
            <a:r>
              <a:rPr lang="en-US" dirty="0" smtClean="0"/>
              <a:t> and ventricular lead</a:t>
            </a:r>
            <a:endParaRPr lang="fa-IR" dirty="0"/>
          </a:p>
        </p:txBody>
      </p:sp>
    </p:spTree>
    <p:extLst>
      <p:ext uri="{BB962C8B-B14F-4D97-AF65-F5344CB8AC3E}">
        <p14:creationId xmlns:p14="http://schemas.microsoft.com/office/powerpoint/2010/main" xmlns="" val="2640273081"/>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AutoShape 2" descr="خطرات فلوروسکوپی, فلوروسکوپی در ارتوپدی"/>
          <p:cNvSpPr>
            <a:spLocks noChangeAspect="1" noChangeArrowheads="1"/>
          </p:cNvSpPr>
          <p:nvPr/>
        </p:nvSpPr>
        <p:spPr bwMode="auto">
          <a:xfrm>
            <a:off x="11971338"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fa-IR"/>
          </a:p>
        </p:txBody>
      </p:sp>
      <p:pic>
        <p:nvPicPr>
          <p:cNvPr id="31747" name="Picture 3" descr="C:\Users\App7\Desktop\fluoroscopy-complications01-1.jpg"/>
          <p:cNvPicPr>
            <a:picLocks noChangeAspect="1" noChangeArrowheads="1"/>
          </p:cNvPicPr>
          <p:nvPr/>
        </p:nvPicPr>
        <p:blipFill>
          <a:blip r:embed="rId2" cstate="print"/>
          <a:srcRect/>
          <a:stretch>
            <a:fillRect/>
          </a:stretch>
        </p:blipFill>
        <p:spPr bwMode="auto">
          <a:xfrm>
            <a:off x="2974427" y="851338"/>
            <a:ext cx="5507421" cy="4939862"/>
          </a:xfrm>
          <a:prstGeom prst="rect">
            <a:avLst/>
          </a:prstGeom>
          <a:noFill/>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 name="Rectangle 31">
            <a:extLst>
              <a:ext uri="{FF2B5EF4-FFF2-40B4-BE49-F238E27FC236}">
                <a16:creationId xmlns:a16="http://schemas.microsoft.com/office/drawing/2014/main" xmlns="" id="{EF479272-410A-4BCA-8E22-CA5C1B9F6FFB}"/>
              </a:ext>
            </a:extLst>
          </p:cNvPr>
          <p:cNvSpPr/>
          <p:nvPr/>
        </p:nvSpPr>
        <p:spPr>
          <a:xfrm>
            <a:off x="4582511" y="240330"/>
            <a:ext cx="5401436" cy="769441"/>
          </a:xfrm>
          <a:prstGeom prst="rect">
            <a:avLst/>
          </a:prstGeom>
          <a:noFill/>
        </p:spPr>
        <p:txBody>
          <a:bodyPr wrap="square" rtlCol="1">
            <a:spAutoFit/>
          </a:bodyPr>
          <a:lstStyle/>
          <a:p>
            <a:pPr lvl="0" algn="ctr" rtl="1">
              <a:lnSpc>
                <a:spcPct val="150000"/>
              </a:lnSpc>
              <a:defRPr/>
            </a:pPr>
            <a:r>
              <a:rPr lang="fa-IR" sz="3200" dirty="0" smtClean="0">
                <a:solidFill>
                  <a:srgbClr val="C00000"/>
                </a:solidFill>
                <a:latin typeface="Shabnam" panose="020B0603030804020204" pitchFamily="34" charset="-78"/>
                <a:cs typeface="B Titr" panose="00000700000000000000" pitchFamily="2" charset="-78"/>
              </a:rPr>
              <a:t>ﻓﻠﻮرسکوپی</a:t>
            </a:r>
            <a:endParaRPr kumimoji="0" lang="en-US" sz="1050" b="0" i="0" u="none" strike="noStrike" kern="1200" cap="none" spc="0" normalizeH="0" baseline="0" noProof="0" dirty="0">
              <a:ln>
                <a:noFill/>
              </a:ln>
              <a:solidFill>
                <a:srgbClr val="C00000"/>
              </a:solidFill>
              <a:effectLst/>
              <a:uLnTx/>
              <a:uFillTx/>
              <a:latin typeface="Shabnam" panose="020B0603030804020204" pitchFamily="34" charset="-78"/>
              <a:ea typeface="+mn-ea"/>
              <a:cs typeface="B Titr" panose="00000700000000000000" pitchFamily="2" charset="-78"/>
            </a:endParaRPr>
          </a:p>
        </p:txBody>
      </p:sp>
      <p:sp>
        <p:nvSpPr>
          <p:cNvPr id="14" name="Rectangle 13"/>
          <p:cNvSpPr/>
          <p:nvPr/>
        </p:nvSpPr>
        <p:spPr>
          <a:xfrm>
            <a:off x="1492469" y="1140136"/>
            <a:ext cx="9165021" cy="4893647"/>
          </a:xfrm>
          <a:prstGeom prst="rect">
            <a:avLst/>
          </a:prstGeom>
        </p:spPr>
        <p:txBody>
          <a:bodyPr wrap="square">
            <a:spAutoFit/>
          </a:bodyPr>
          <a:lstStyle/>
          <a:p>
            <a:pPr algn="r" rtl="1"/>
            <a:r>
              <a:rPr lang="fa-IR" sz="2400" dirty="0" smtClean="0">
                <a:solidFill>
                  <a:srgbClr val="002060"/>
                </a:solidFill>
                <a:cs typeface="B Nazanin" pitchFamily="2" charset="-78"/>
              </a:rPr>
              <a:t>ﻣﺎﻧﻨﺪ </a:t>
            </a:r>
            <a:r>
              <a:rPr lang="fa-IR" sz="2400" dirty="0" smtClean="0">
                <a:solidFill>
                  <a:srgbClr val="002060"/>
                </a:solidFill>
                <a:cs typeface="B Nazanin" pitchFamily="2" charset="-78"/>
              </a:rPr>
              <a:t>رادیوگرافی </a:t>
            </a:r>
            <a:r>
              <a:rPr lang="fa-IR" sz="2400" dirty="0" smtClean="0">
                <a:solidFill>
                  <a:srgbClr val="002060"/>
                </a:solidFill>
                <a:cs typeface="B Nazanin" pitchFamily="2" charset="-78"/>
              </a:rPr>
              <a:t>ﻗﻔﺴﻪ ﺳﯿﻨﻪ ﺑﻮده ،ﻣﻨﺘﻬﺎ دراﯾﻦ </a:t>
            </a:r>
            <a:r>
              <a:rPr lang="fa-IR" sz="2400" dirty="0" smtClean="0">
                <a:solidFill>
                  <a:srgbClr val="002060"/>
                </a:solidFill>
                <a:cs typeface="B Nazanin" pitchFamily="2" charset="-78"/>
              </a:rPr>
              <a:t>روش ﻗﻠﺐ </a:t>
            </a:r>
            <a:r>
              <a:rPr lang="fa-IR" sz="2400" dirty="0" smtClean="0">
                <a:solidFill>
                  <a:srgbClr val="002060"/>
                </a:solidFill>
                <a:cs typeface="B Nazanin" pitchFamily="2" charset="-78"/>
              </a:rPr>
              <a:t>ازﻧﻤﺎﻫﺎي ﻣﺨﺘﻠﻒ در </a:t>
            </a:r>
            <a:r>
              <a:rPr lang="fa-IR" sz="2400" dirty="0" smtClean="0">
                <a:solidFill>
                  <a:srgbClr val="002060"/>
                </a:solidFill>
                <a:cs typeface="B Nazanin" pitchFamily="2" charset="-78"/>
              </a:rPr>
              <a:t>هنگام کار</a:t>
            </a:r>
          </a:p>
          <a:p>
            <a:pPr algn="r" rtl="1"/>
            <a:r>
              <a:rPr lang="fa-IR" sz="2400" dirty="0" smtClean="0">
                <a:solidFill>
                  <a:srgbClr val="002060"/>
                </a:solidFill>
                <a:cs typeface="B Nazanin" pitchFamily="2" charset="-78"/>
              </a:rPr>
              <a:t> </a:t>
            </a:r>
            <a:r>
              <a:rPr lang="fa-IR" sz="2400" dirty="0" smtClean="0">
                <a:solidFill>
                  <a:srgbClr val="002060"/>
                </a:solidFill>
                <a:cs typeface="B Nazanin" pitchFamily="2" charset="-78"/>
              </a:rPr>
              <a:t>و ﻓﻌﺎﻟﯿﺖ </a:t>
            </a:r>
            <a:r>
              <a:rPr lang="fa-IR" sz="2400" dirty="0" smtClean="0">
                <a:solidFill>
                  <a:srgbClr val="002060"/>
                </a:solidFill>
                <a:cs typeface="B Nazanin" pitchFamily="2" charset="-78"/>
              </a:rPr>
              <a:t>ﻣﺸﺎﻫﺪه می </a:t>
            </a:r>
            <a:r>
              <a:rPr lang="fa-IR" sz="2400" dirty="0" smtClean="0">
                <a:solidFill>
                  <a:srgbClr val="002060"/>
                </a:solidFill>
                <a:cs typeface="B Nazanin" pitchFamily="2" charset="-78"/>
              </a:rPr>
              <a:t>ﺷﻮد</a:t>
            </a:r>
            <a:r>
              <a:rPr lang="fa-IR" sz="2400" dirty="0" smtClean="0">
                <a:solidFill>
                  <a:srgbClr val="002060"/>
                </a:solidFill>
                <a:cs typeface="B Nazanin" pitchFamily="2" charset="-78"/>
              </a:rPr>
              <a:t>.</a:t>
            </a:r>
          </a:p>
          <a:p>
            <a:pPr algn="r" rtl="1"/>
            <a:r>
              <a:rPr lang="fa-IR" sz="2400" dirty="0" smtClean="0">
                <a:solidFill>
                  <a:srgbClr val="002060"/>
                </a:solidFill>
                <a:cs typeface="B Nazanin" pitchFamily="2" charset="-78"/>
              </a:rPr>
              <a:t>در </a:t>
            </a:r>
            <a:r>
              <a:rPr lang="fa-IR" sz="2400" dirty="0" smtClean="0">
                <a:solidFill>
                  <a:srgbClr val="002060"/>
                </a:solidFill>
                <a:cs typeface="B Nazanin" pitchFamily="2" charset="-78"/>
              </a:rPr>
              <a:t>اﯾﻦ روش ﺑﯿﻤﺎر </a:t>
            </a:r>
            <a:r>
              <a:rPr lang="fa-IR" sz="2400" dirty="0" smtClean="0">
                <a:solidFill>
                  <a:srgbClr val="002060"/>
                </a:solidFill>
                <a:cs typeface="B Nazanin" pitchFamily="2" charset="-78"/>
              </a:rPr>
              <a:t>پشت دستگاه ﻓﻠﻮرسکوپی </a:t>
            </a:r>
            <a:r>
              <a:rPr lang="fa-IR" sz="2400" dirty="0" smtClean="0">
                <a:solidFill>
                  <a:srgbClr val="002060"/>
                </a:solidFill>
                <a:cs typeface="B Nazanin" pitchFamily="2" charset="-78"/>
              </a:rPr>
              <a:t>و ﺟﻠﻮي </a:t>
            </a:r>
            <a:r>
              <a:rPr lang="fa-IR" sz="2400" dirty="0" smtClean="0">
                <a:solidFill>
                  <a:srgbClr val="002060"/>
                </a:solidFill>
                <a:cs typeface="B Nazanin" pitchFamily="2" charset="-78"/>
              </a:rPr>
              <a:t>ﻟﻮﻟﻪ </a:t>
            </a:r>
            <a:r>
              <a:rPr lang="en-US" sz="2400" dirty="0" smtClean="0">
                <a:solidFill>
                  <a:srgbClr val="002060"/>
                </a:solidFill>
                <a:cs typeface="B Nazanin" pitchFamily="2" charset="-78"/>
              </a:rPr>
              <a:t>X Ray</a:t>
            </a:r>
            <a:r>
              <a:rPr lang="fa-IR" sz="2400" dirty="0" smtClean="0">
                <a:solidFill>
                  <a:srgbClr val="002060"/>
                </a:solidFill>
                <a:cs typeface="B Nazanin" pitchFamily="2" charset="-78"/>
              </a:rPr>
              <a:t> می </a:t>
            </a:r>
            <a:r>
              <a:rPr lang="fa-IR" sz="2400" dirty="0" smtClean="0">
                <a:solidFill>
                  <a:srgbClr val="002060"/>
                </a:solidFill>
                <a:cs typeface="B Nazanin" pitchFamily="2" charset="-78"/>
              </a:rPr>
              <a:t>اﯾﺴﺘﺪ ﻣﻌﺎﯾﻨﻪ</a:t>
            </a:r>
          </a:p>
          <a:p>
            <a:pPr algn="r" rtl="1"/>
            <a:r>
              <a:rPr lang="fa-IR" sz="2400" dirty="0" smtClean="0">
                <a:solidFill>
                  <a:srgbClr val="002060"/>
                </a:solidFill>
                <a:cs typeface="B Nazanin" pitchFamily="2" charset="-78"/>
              </a:rPr>
              <a:t>کﻨﻨﺪه در ﺟﻠﻮ </a:t>
            </a:r>
            <a:r>
              <a:rPr lang="fa-IR" sz="2400" dirty="0" smtClean="0">
                <a:solidFill>
                  <a:srgbClr val="002060"/>
                </a:solidFill>
                <a:cs typeface="B Nazanin" pitchFamily="2" charset="-78"/>
              </a:rPr>
              <a:t>دستگاه </a:t>
            </a:r>
            <a:r>
              <a:rPr lang="fa-IR" sz="2400" dirty="0" smtClean="0">
                <a:solidFill>
                  <a:srgbClr val="002060"/>
                </a:solidFill>
                <a:cs typeface="B Nazanin" pitchFamily="2" charset="-78"/>
              </a:rPr>
              <a:t>اﯾﺴﺘﺎده و ﻓﻌﺎﻟﯿﺖ ﻗﻠﺐ را روي </a:t>
            </a:r>
            <a:r>
              <a:rPr lang="fa-IR" sz="2400" dirty="0" smtClean="0">
                <a:solidFill>
                  <a:srgbClr val="002060"/>
                </a:solidFill>
                <a:cs typeface="B Nazanin" pitchFamily="2" charset="-78"/>
              </a:rPr>
              <a:t>دستگاه میبیند.</a:t>
            </a:r>
          </a:p>
          <a:p>
            <a:pPr algn="r" rtl="1"/>
            <a:endParaRPr lang="fa-IR" sz="2400" dirty="0" smtClean="0">
              <a:solidFill>
                <a:srgbClr val="002060"/>
              </a:solidFill>
              <a:cs typeface="B Nazanin" pitchFamily="2" charset="-78"/>
            </a:endParaRPr>
          </a:p>
          <a:p>
            <a:pPr algn="r" rtl="1"/>
            <a:r>
              <a:rPr lang="fa-IR" sz="2400" dirty="0" smtClean="0">
                <a:solidFill>
                  <a:srgbClr val="002060"/>
                </a:solidFill>
                <a:cs typeface="B Nazanin" pitchFamily="2" charset="-78"/>
              </a:rPr>
              <a:t>موارد کاربرد ﺷﺎﻣﻞ</a:t>
            </a:r>
            <a:r>
              <a:rPr lang="fa-IR" sz="2400" dirty="0" smtClean="0">
                <a:solidFill>
                  <a:srgbClr val="002060"/>
                </a:solidFill>
                <a:cs typeface="B Nazanin" pitchFamily="2" charset="-78"/>
              </a:rPr>
              <a:t>:</a:t>
            </a:r>
          </a:p>
          <a:p>
            <a:pPr algn="r" rtl="1">
              <a:buFont typeface="Arial" pitchFamily="34" charset="0"/>
              <a:buChar char="•"/>
            </a:pPr>
            <a:r>
              <a:rPr lang="fa-IR" sz="2400" dirty="0" smtClean="0">
                <a:solidFill>
                  <a:srgbClr val="002060"/>
                </a:solidFill>
                <a:cs typeface="B Nazanin" pitchFamily="2" charset="-78"/>
              </a:rPr>
              <a:t>ﺑﺮرسی دریچه </a:t>
            </a:r>
            <a:r>
              <a:rPr lang="fa-IR" sz="2400" dirty="0" smtClean="0">
                <a:solidFill>
                  <a:srgbClr val="002060"/>
                </a:solidFill>
                <a:cs typeface="B Nazanin" pitchFamily="2" charset="-78"/>
              </a:rPr>
              <a:t>ﻫﺎي </a:t>
            </a:r>
            <a:r>
              <a:rPr lang="fa-IR" sz="2400" dirty="0" smtClean="0">
                <a:solidFill>
                  <a:srgbClr val="002060"/>
                </a:solidFill>
                <a:cs typeface="B Nazanin" pitchFamily="2" charset="-78"/>
              </a:rPr>
              <a:t>ﻣﺼﻨﻮعی</a:t>
            </a:r>
            <a:endParaRPr lang="fa-IR" sz="2400" dirty="0" smtClean="0">
              <a:solidFill>
                <a:srgbClr val="002060"/>
              </a:solidFill>
              <a:cs typeface="B Nazanin" pitchFamily="2" charset="-78"/>
            </a:endParaRPr>
          </a:p>
          <a:p>
            <a:pPr algn="r" rtl="1">
              <a:buFont typeface="Arial" pitchFamily="34" charset="0"/>
              <a:buChar char="•"/>
            </a:pPr>
            <a:r>
              <a:rPr lang="fa-IR" sz="2400" dirty="0" smtClean="0">
                <a:solidFill>
                  <a:srgbClr val="002060"/>
                </a:solidFill>
                <a:cs typeface="B Nazanin" pitchFamily="2" charset="-78"/>
              </a:rPr>
              <a:t>ﻣﺤﻞ کلسیفیکاﺳﯿﻮن ﻗﻠبی </a:t>
            </a:r>
            <a:r>
              <a:rPr lang="fa-IR" sz="2400" dirty="0" smtClean="0">
                <a:solidFill>
                  <a:srgbClr val="002060"/>
                </a:solidFill>
                <a:cs typeface="B Nazanin" pitchFamily="2" charset="-78"/>
              </a:rPr>
              <a:t>در ﺣﯿﻦ </a:t>
            </a:r>
            <a:r>
              <a:rPr lang="fa-IR" sz="2400" dirty="0" smtClean="0">
                <a:solidFill>
                  <a:srgbClr val="002060"/>
                </a:solidFill>
                <a:cs typeface="B Nazanin" pitchFamily="2" charset="-78"/>
              </a:rPr>
              <a:t>ﺳیکل </a:t>
            </a:r>
            <a:r>
              <a:rPr lang="fa-IR" sz="2400" dirty="0" smtClean="0">
                <a:solidFill>
                  <a:srgbClr val="002060"/>
                </a:solidFill>
                <a:cs typeface="B Nazanin" pitchFamily="2" charset="-78"/>
              </a:rPr>
              <a:t>ﻗﻠﺐ</a:t>
            </a:r>
          </a:p>
          <a:p>
            <a:pPr algn="r" rtl="1">
              <a:buFont typeface="Arial" pitchFamily="34" charset="0"/>
              <a:buChar char="•"/>
            </a:pPr>
            <a:r>
              <a:rPr lang="fa-IR" sz="2400" dirty="0" smtClean="0">
                <a:solidFill>
                  <a:srgbClr val="002060"/>
                </a:solidFill>
                <a:cs typeface="B Nazanin" pitchFamily="2" charset="-78"/>
              </a:rPr>
              <a:t>ﺗﺸﺨﯿﺺ </a:t>
            </a:r>
            <a:r>
              <a:rPr lang="fa-IR" sz="2400" dirty="0" smtClean="0">
                <a:solidFill>
                  <a:srgbClr val="002060"/>
                </a:solidFill>
                <a:cs typeface="B Nazanin" pitchFamily="2" charset="-78"/>
              </a:rPr>
              <a:t>آﻧﻮرﯾﺴﻢ</a:t>
            </a:r>
          </a:p>
          <a:p>
            <a:pPr algn="r" rtl="1">
              <a:buFont typeface="Arial" pitchFamily="34" charset="0"/>
              <a:buChar char="•"/>
            </a:pPr>
            <a:r>
              <a:rPr lang="fa-IR" sz="2400" dirty="0" smtClean="0">
                <a:solidFill>
                  <a:srgbClr val="002060"/>
                </a:solidFill>
                <a:cs typeface="B Nazanin" pitchFamily="2" charset="-78"/>
              </a:rPr>
              <a:t>ﻫﺪاﯾﺖ کاتتر پیس میکر</a:t>
            </a:r>
          </a:p>
          <a:p>
            <a:pPr algn="r" rtl="1">
              <a:buFont typeface="Arial" pitchFamily="34" charset="0"/>
              <a:buChar char="•"/>
            </a:pPr>
            <a:r>
              <a:rPr lang="fa-IR" sz="2400" dirty="0" smtClean="0">
                <a:solidFill>
                  <a:srgbClr val="002060"/>
                </a:solidFill>
                <a:cs typeface="B Nazanin" pitchFamily="2" charset="-78"/>
              </a:rPr>
              <a:t>ﻫﺪاﯾﺖ </a:t>
            </a:r>
            <a:r>
              <a:rPr lang="fa-IR" sz="2400" dirty="0" smtClean="0">
                <a:solidFill>
                  <a:srgbClr val="002060"/>
                </a:solidFill>
                <a:cs typeface="B Nazanin" pitchFamily="2" charset="-78"/>
              </a:rPr>
              <a:t>کﺎﺗﺘﺮﻫﺎ در </a:t>
            </a:r>
            <a:r>
              <a:rPr lang="fa-IR" sz="2400" dirty="0" smtClean="0">
                <a:solidFill>
                  <a:srgbClr val="002060"/>
                </a:solidFill>
                <a:cs typeface="B Nazanin" pitchFamily="2" charset="-78"/>
              </a:rPr>
              <a:t>طی کاتتریزاسیون ﻗﻠﺐ</a:t>
            </a:r>
            <a:endParaRPr lang="fa-IR" sz="2400" dirty="0" smtClean="0">
              <a:solidFill>
                <a:srgbClr val="002060"/>
              </a:solidFill>
              <a:cs typeface="B Nazanin" pitchFamily="2" charset="-78"/>
            </a:endParaRPr>
          </a:p>
          <a:p>
            <a:pPr algn="r" rtl="1"/>
            <a:r>
              <a:rPr lang="fa-IR" sz="2400" dirty="0" smtClean="0">
                <a:solidFill>
                  <a:srgbClr val="002060"/>
                </a:solidFill>
                <a:cs typeface="B Nazanin" pitchFamily="2" charset="-78"/>
              </a:rPr>
              <a:t>ﺑﻌﻠﺖ </a:t>
            </a:r>
            <a:r>
              <a:rPr lang="fa-IR" sz="2400" dirty="0" smtClean="0">
                <a:solidFill>
                  <a:srgbClr val="002060"/>
                </a:solidFill>
                <a:cs typeface="B Nazanin" pitchFamily="2" charset="-78"/>
              </a:rPr>
              <a:t>ﺧﻄﺮات ﻓﺰاﯾﻨﺪه اﯾﻦ روش ﺑﺮاي ﺑﯿﻤﺎر و ﻣﻌﺎﯾﻨﻪ </a:t>
            </a:r>
            <a:r>
              <a:rPr lang="fa-IR" sz="2400" dirty="0" smtClean="0">
                <a:solidFill>
                  <a:srgbClr val="002060"/>
                </a:solidFill>
                <a:cs typeface="B Nazanin" pitchFamily="2" charset="-78"/>
              </a:rPr>
              <a:t>کننده که </a:t>
            </a:r>
            <a:r>
              <a:rPr lang="fa-IR" sz="2400" dirty="0" smtClean="0">
                <a:solidFill>
                  <a:srgbClr val="002060"/>
                </a:solidFill>
                <a:cs typeface="B Nazanin" pitchFamily="2" charset="-78"/>
              </a:rPr>
              <a:t>ﻣﺪت</a:t>
            </a:r>
          </a:p>
          <a:p>
            <a:pPr algn="r" rtl="1"/>
            <a:r>
              <a:rPr lang="fa-IR" sz="2400" dirty="0" smtClean="0">
                <a:solidFill>
                  <a:srgbClr val="002060"/>
                </a:solidFill>
                <a:cs typeface="B Nazanin" pitchFamily="2" charset="-78"/>
              </a:rPr>
              <a:t>ﻃﻮﻻنی </a:t>
            </a:r>
            <a:r>
              <a:rPr lang="fa-IR" sz="2400" dirty="0" smtClean="0">
                <a:solidFill>
                  <a:srgbClr val="002060"/>
                </a:solidFill>
                <a:cs typeface="B Nazanin" pitchFamily="2" charset="-78"/>
              </a:rPr>
              <a:t>در ﻣﻘﺎﺑﻞ اﺷﻌﻪ ﻗﺮار </a:t>
            </a:r>
            <a:r>
              <a:rPr lang="fa-IR" sz="2400" dirty="0" smtClean="0">
                <a:solidFill>
                  <a:srgbClr val="002060"/>
                </a:solidFill>
                <a:cs typeface="B Nazanin" pitchFamily="2" charset="-78"/>
              </a:rPr>
              <a:t>میگیرند اﯾﻦ </a:t>
            </a:r>
            <a:r>
              <a:rPr lang="fa-IR" sz="2400" dirty="0" smtClean="0">
                <a:solidFill>
                  <a:srgbClr val="002060"/>
                </a:solidFill>
                <a:cs typeface="B Nazanin" pitchFamily="2" charset="-78"/>
              </a:rPr>
              <a:t>روش در ﺣﺎل ﺣﺎﺿﺮ زﯾﺎد اﺳﺘﻔﺎده </a:t>
            </a:r>
            <a:r>
              <a:rPr lang="fa-IR" sz="2400" dirty="0" smtClean="0">
                <a:solidFill>
                  <a:srgbClr val="002060"/>
                </a:solidFill>
                <a:cs typeface="B Nazanin" pitchFamily="2" charset="-78"/>
              </a:rPr>
              <a:t>نمی ﺷﻮد.</a:t>
            </a:r>
            <a:endParaRPr lang="fa-IR" sz="2400" dirty="0">
              <a:solidFill>
                <a:srgbClr val="002060"/>
              </a:solidFill>
              <a:cs typeface="B Nazanin" pitchFamily="2" charset="-78"/>
            </a:endParaRPr>
          </a:p>
        </p:txBody>
      </p:sp>
    </p:spTree>
    <p:extLst>
      <p:ext uri="{BB962C8B-B14F-4D97-AF65-F5344CB8AC3E}">
        <p14:creationId xmlns:p14="http://schemas.microsoft.com/office/powerpoint/2010/main" xmlns="" val="414462983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 name="Google Shape;2346;p91">
            <a:extLst>
              <a:ext uri="{FF2B5EF4-FFF2-40B4-BE49-F238E27FC236}">
                <a16:creationId xmlns:a16="http://schemas.microsoft.com/office/drawing/2014/main" xmlns="" id="{7A0B45F0-BEB8-41F9-8AF7-DA3B8A11D871}"/>
              </a:ext>
            </a:extLst>
          </p:cNvPr>
          <p:cNvSpPr txBox="1">
            <a:spLocks/>
          </p:cNvSpPr>
          <p:nvPr/>
        </p:nvSpPr>
        <p:spPr>
          <a:xfrm>
            <a:off x="651279" y="961138"/>
            <a:ext cx="6493698" cy="1696662"/>
          </a:xfrm>
          <a:prstGeom prst="rect">
            <a:avLst/>
          </a:prstGeom>
        </p:spPr>
        <p:txBody>
          <a:bodyPr spcFirstLastPara="1" wrap="square" lIns="91425" tIns="91425" rIns="91425" bIns="91425" anchor="ctr" anchorCtr="0">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1" eaLnBrk="1" fontAlgn="auto" latinLnBrk="0" hangingPunct="1">
              <a:lnSpc>
                <a:spcPct val="15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E7E6E6">
                  <a:lumMod val="25000"/>
                </a:srgbClr>
              </a:solidFill>
              <a:effectLst/>
              <a:uLnTx/>
              <a:uFillTx/>
              <a:latin typeface="Shabnam" panose="020B0603030804020204" pitchFamily="34" charset="-78"/>
              <a:ea typeface="+mn-ea"/>
              <a:cs typeface="B Titr" panose="00000700000000000000" pitchFamily="2" charset="-78"/>
            </a:endParaRPr>
          </a:p>
        </p:txBody>
      </p:sp>
      <p:pic>
        <p:nvPicPr>
          <p:cNvPr id="5" name="Google Shape;2333;p90">
            <a:extLst>
              <a:ext uri="{FF2B5EF4-FFF2-40B4-BE49-F238E27FC236}">
                <a16:creationId xmlns:a16="http://schemas.microsoft.com/office/drawing/2014/main" xmlns="" id="{5FCB10A3-FE36-4DF2-BEE8-A3863115239D}"/>
              </a:ext>
            </a:extLst>
          </p:cNvPr>
          <p:cNvPicPr preferRelativeResize="0"/>
          <p:nvPr/>
        </p:nvPicPr>
        <p:blipFill rotWithShape="1">
          <a:blip r:embed="rId2" cstate="print">
            <a:alphaModFix/>
          </a:blip>
          <a:srcRect t="16931" b="16931"/>
          <a:stretch/>
        </p:blipFill>
        <p:spPr>
          <a:xfrm>
            <a:off x="530280" y="0"/>
            <a:ext cx="4160432" cy="4124098"/>
          </a:xfrm>
          <a:prstGeom prst="ellipse">
            <a:avLst/>
          </a:prstGeom>
          <a:noFill/>
          <a:ln>
            <a:noFill/>
          </a:ln>
        </p:spPr>
      </p:pic>
      <p:pic>
        <p:nvPicPr>
          <p:cNvPr id="6145" name="Picture 1" descr="C:\Users\App7\Desktop\8.png"/>
          <p:cNvPicPr>
            <a:picLocks noChangeAspect="1" noChangeArrowheads="1"/>
          </p:cNvPicPr>
          <p:nvPr/>
        </p:nvPicPr>
        <p:blipFill>
          <a:blip r:embed="rId3" cstate="print"/>
          <a:srcRect/>
          <a:stretch>
            <a:fillRect/>
          </a:stretch>
        </p:blipFill>
        <p:spPr bwMode="auto">
          <a:xfrm>
            <a:off x="4363851" y="3609250"/>
            <a:ext cx="6618491" cy="2118888"/>
          </a:xfrm>
          <a:prstGeom prst="rect">
            <a:avLst/>
          </a:prstGeom>
          <a:noFill/>
        </p:spPr>
      </p:pic>
      <p:pic>
        <p:nvPicPr>
          <p:cNvPr id="6146" name="Picture 2" descr="C:\Users\App7\Desktop\Phonocardiograms_from_normal_and_abnormal_heart_sounds.png"/>
          <p:cNvPicPr>
            <a:picLocks noChangeAspect="1" noChangeArrowheads="1"/>
          </p:cNvPicPr>
          <p:nvPr/>
        </p:nvPicPr>
        <p:blipFill>
          <a:blip r:embed="rId4" cstate="print"/>
          <a:srcRect/>
          <a:stretch>
            <a:fillRect/>
          </a:stretch>
        </p:blipFill>
        <p:spPr bwMode="auto">
          <a:xfrm>
            <a:off x="7674304" y="271517"/>
            <a:ext cx="2540000" cy="3098800"/>
          </a:xfrm>
          <a:prstGeom prst="rect">
            <a:avLst/>
          </a:prstGeom>
          <a:noFill/>
        </p:spPr>
      </p:pic>
      <p:pic>
        <p:nvPicPr>
          <p:cNvPr id="6147" name="Picture 3" descr="C:\Users\App7\Desktop\William_Birnbaum_with_a_Phonocardiogram_System_4t64gn45n.tiff.png"/>
          <p:cNvPicPr>
            <a:picLocks noChangeAspect="1" noChangeArrowheads="1"/>
          </p:cNvPicPr>
          <p:nvPr/>
        </p:nvPicPr>
        <p:blipFill>
          <a:blip r:embed="rId5" cstate="print"/>
          <a:srcRect/>
          <a:stretch>
            <a:fillRect/>
          </a:stretch>
        </p:blipFill>
        <p:spPr bwMode="auto">
          <a:xfrm>
            <a:off x="4866290" y="697843"/>
            <a:ext cx="2525109" cy="2567194"/>
          </a:xfrm>
          <a:prstGeom prst="rect">
            <a:avLst/>
          </a:prstGeom>
          <a:noFill/>
        </p:spPr>
      </p:pic>
    </p:spTree>
    <p:extLst>
      <p:ext uri="{BB962C8B-B14F-4D97-AF65-F5344CB8AC3E}">
        <p14:creationId xmlns:p14="http://schemas.microsoft.com/office/powerpoint/2010/main" xmlns="" val="328325440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258606" y="690320"/>
            <a:ext cx="3500061" cy="523220"/>
          </a:xfrm>
          <a:prstGeom prst="rect">
            <a:avLst/>
          </a:prstGeom>
        </p:spPr>
        <p:txBody>
          <a:bodyPr wrap="none">
            <a:spAutoFit/>
          </a:bodyPr>
          <a:lstStyle/>
          <a:p>
            <a:pPr algn="r" rtl="1"/>
            <a:r>
              <a:rPr lang="fa-IR" sz="2800" dirty="0" smtClean="0">
                <a:solidFill>
                  <a:srgbClr val="C00000"/>
                </a:solidFill>
                <a:cs typeface="B Titr" pitchFamily="2" charset="-78"/>
              </a:rPr>
              <a:t>الکتروکاردیوگرافی(</a:t>
            </a:r>
            <a:r>
              <a:rPr lang="en-US" sz="2800" dirty="0" smtClean="0">
                <a:solidFill>
                  <a:srgbClr val="C00000"/>
                </a:solidFill>
                <a:cs typeface="B Titr" pitchFamily="2" charset="-78"/>
              </a:rPr>
              <a:t>EKG</a:t>
            </a:r>
            <a:r>
              <a:rPr lang="fa-IR" sz="2800" dirty="0" smtClean="0">
                <a:solidFill>
                  <a:srgbClr val="C00000"/>
                </a:solidFill>
                <a:cs typeface="B Titr" pitchFamily="2" charset="-78"/>
              </a:rPr>
              <a:t>)</a:t>
            </a:r>
            <a:endParaRPr lang="fa-IR" sz="2800" dirty="0">
              <a:solidFill>
                <a:srgbClr val="C00000"/>
              </a:solidFill>
              <a:cs typeface="B Titr" pitchFamily="2" charset="-78"/>
            </a:endParaRPr>
          </a:p>
        </p:txBody>
      </p:sp>
      <p:sp>
        <p:nvSpPr>
          <p:cNvPr id="3" name="Rectangle 2"/>
          <p:cNvSpPr/>
          <p:nvPr/>
        </p:nvSpPr>
        <p:spPr>
          <a:xfrm>
            <a:off x="1051035" y="2198214"/>
            <a:ext cx="9385738" cy="3046988"/>
          </a:xfrm>
          <a:prstGeom prst="rect">
            <a:avLst/>
          </a:prstGeom>
        </p:spPr>
        <p:txBody>
          <a:bodyPr wrap="square">
            <a:spAutoFit/>
          </a:bodyPr>
          <a:lstStyle/>
          <a:p>
            <a:pPr algn="r" rtl="1"/>
            <a:r>
              <a:rPr lang="fa-IR" sz="3200" b="1" dirty="0" smtClean="0">
                <a:solidFill>
                  <a:srgbClr val="002060"/>
                </a:solidFill>
                <a:cs typeface="B Nazanin" pitchFamily="2" charset="-78"/>
              </a:rPr>
              <a:t>ﻋﺒﺎرت اﺳﺖ ازﺛﺒﺖ اﻣﻮاج ﺣﺎﺻﻞ از ﻓﻌﺎﻟﯿﺖ </a:t>
            </a:r>
            <a:r>
              <a:rPr lang="fa-IR" sz="3200" b="1" dirty="0" smtClean="0">
                <a:solidFill>
                  <a:srgbClr val="002060"/>
                </a:solidFill>
                <a:cs typeface="B Nazanin" pitchFamily="2" charset="-78"/>
              </a:rPr>
              <a:t>الکتریکی </a:t>
            </a:r>
            <a:r>
              <a:rPr lang="fa-IR" sz="3200" b="1" dirty="0" smtClean="0">
                <a:solidFill>
                  <a:srgbClr val="002060"/>
                </a:solidFill>
                <a:cs typeface="B Nazanin" pitchFamily="2" charset="-78"/>
              </a:rPr>
              <a:t>ﻋﻀﻠﻪ </a:t>
            </a:r>
            <a:r>
              <a:rPr lang="fa-IR" sz="3200" b="1" dirty="0" smtClean="0">
                <a:solidFill>
                  <a:srgbClr val="002060"/>
                </a:solidFill>
                <a:cs typeface="B Nazanin" pitchFamily="2" charset="-78"/>
              </a:rPr>
              <a:t>ﻗﻠﺐ</a:t>
            </a:r>
          </a:p>
          <a:p>
            <a:pPr algn="r" rtl="1"/>
            <a:r>
              <a:rPr lang="fa-IR" sz="3200" b="1" dirty="0" smtClean="0">
                <a:solidFill>
                  <a:srgbClr val="002060"/>
                </a:solidFill>
                <a:cs typeface="B Nazanin" pitchFamily="2" charset="-78"/>
              </a:rPr>
              <a:t>اﯾﻦ کار  </a:t>
            </a:r>
            <a:r>
              <a:rPr lang="fa-IR" sz="3200" b="1" dirty="0" smtClean="0">
                <a:solidFill>
                  <a:srgbClr val="002060"/>
                </a:solidFill>
                <a:cs typeface="B Nazanin" pitchFamily="2" charset="-78"/>
              </a:rPr>
              <a:t>ﺗﻮﺳﻂ </a:t>
            </a:r>
            <a:r>
              <a:rPr lang="fa-IR" sz="3200" b="1" dirty="0" smtClean="0">
                <a:solidFill>
                  <a:srgbClr val="002060"/>
                </a:solidFill>
                <a:cs typeface="B Nazanin" pitchFamily="2" charset="-78"/>
              </a:rPr>
              <a:t>دستگاه الکتروکاردیوگراف </a:t>
            </a:r>
            <a:r>
              <a:rPr lang="fa-IR" sz="3200" b="1" dirty="0" smtClean="0">
                <a:solidFill>
                  <a:srgbClr val="002060"/>
                </a:solidFill>
                <a:cs typeface="B Nazanin" pitchFamily="2" charset="-78"/>
              </a:rPr>
              <a:t>اﻧﺠﺎم </a:t>
            </a:r>
            <a:r>
              <a:rPr lang="fa-IR" sz="3200" b="1" dirty="0" smtClean="0">
                <a:solidFill>
                  <a:srgbClr val="002060"/>
                </a:solidFill>
                <a:cs typeface="B Nazanin" pitchFamily="2" charset="-78"/>
              </a:rPr>
              <a:t>می ﺷﻮد.</a:t>
            </a:r>
            <a:endParaRPr lang="fa-IR" sz="3200" b="1" dirty="0" smtClean="0">
              <a:solidFill>
                <a:srgbClr val="002060"/>
              </a:solidFill>
              <a:cs typeface="B Nazanin" pitchFamily="2" charset="-78"/>
            </a:endParaRPr>
          </a:p>
          <a:p>
            <a:pPr algn="r" rtl="1">
              <a:lnSpc>
                <a:spcPct val="200000"/>
              </a:lnSpc>
              <a:buFont typeface="Arial" pitchFamily="34" charset="0"/>
              <a:buChar char="•"/>
            </a:pPr>
            <a:r>
              <a:rPr lang="fa-IR" sz="3200" b="1" dirty="0" smtClean="0">
                <a:solidFill>
                  <a:srgbClr val="002060"/>
                </a:solidFill>
                <a:cs typeface="B Nazanin" pitchFamily="2" charset="-78"/>
              </a:rPr>
              <a:t>ﺑﺮرسی </a:t>
            </a:r>
            <a:r>
              <a:rPr lang="fa-IR" sz="3200" b="1" dirty="0" smtClean="0">
                <a:solidFill>
                  <a:srgbClr val="002060"/>
                </a:solidFill>
                <a:cs typeface="B Nazanin" pitchFamily="2" charset="-78"/>
              </a:rPr>
              <a:t>وﺿﻌﯿﺖ ﻗﻠﺐ</a:t>
            </a:r>
          </a:p>
          <a:p>
            <a:pPr algn="r" rtl="1">
              <a:lnSpc>
                <a:spcPct val="200000"/>
              </a:lnSpc>
              <a:buFont typeface="Arial" pitchFamily="34" charset="0"/>
              <a:buChar char="•"/>
            </a:pPr>
            <a:r>
              <a:rPr lang="fa-IR" sz="3200" b="1" dirty="0" smtClean="0">
                <a:solidFill>
                  <a:srgbClr val="002060"/>
                </a:solidFill>
                <a:cs typeface="B Nazanin" pitchFamily="2" charset="-78"/>
              </a:rPr>
              <a:t>ﺗﺸﺨﯿﺺ </a:t>
            </a:r>
            <a:r>
              <a:rPr lang="fa-IR" sz="3200" b="1" dirty="0" smtClean="0">
                <a:solidFill>
                  <a:srgbClr val="002060"/>
                </a:solidFill>
                <a:cs typeface="B Nazanin" pitchFamily="2" charset="-78"/>
              </a:rPr>
              <a:t>ﺑﯿﻤﺎرﯾﻬﺎي ﻗﻠﺐ</a:t>
            </a:r>
            <a:endParaRPr lang="fa-IR" sz="3200" b="1" dirty="0">
              <a:solidFill>
                <a:srgbClr val="002060"/>
              </a:solidFill>
              <a:cs typeface="B Nazanin" pitchFamily="2" charset="-78"/>
            </a:endParaRPr>
          </a:p>
        </p:txBody>
      </p:sp>
      <p:pic>
        <p:nvPicPr>
          <p:cNvPr id="32770" name="Picture 2" descr="C:\Users\App7\Desktop\images.jpg"/>
          <p:cNvPicPr>
            <a:picLocks noChangeAspect="1" noChangeArrowheads="1"/>
          </p:cNvPicPr>
          <p:nvPr/>
        </p:nvPicPr>
        <p:blipFill>
          <a:blip r:embed="rId2" cstate="print"/>
          <a:srcRect/>
          <a:stretch>
            <a:fillRect/>
          </a:stretch>
        </p:blipFill>
        <p:spPr bwMode="auto">
          <a:xfrm>
            <a:off x="1807780" y="3315357"/>
            <a:ext cx="4795016" cy="3196677"/>
          </a:xfrm>
          <a:prstGeom prst="rect">
            <a:avLst/>
          </a:prstGeom>
          <a:ln>
            <a:noFill/>
          </a:ln>
          <a:effectLst>
            <a:softEdge rad="112500"/>
          </a:effectLst>
        </p:spPr>
      </p:pic>
      <p:pic>
        <p:nvPicPr>
          <p:cNvPr id="32771" name="Picture 3" descr="C:\Users\App7\Desktop\images (1).jpg"/>
          <p:cNvPicPr>
            <a:picLocks noChangeAspect="1" noChangeArrowheads="1"/>
          </p:cNvPicPr>
          <p:nvPr/>
        </p:nvPicPr>
        <p:blipFill>
          <a:blip r:embed="rId3" cstate="print"/>
          <a:srcRect/>
          <a:stretch>
            <a:fillRect/>
          </a:stretch>
        </p:blipFill>
        <p:spPr bwMode="auto">
          <a:xfrm>
            <a:off x="7378262" y="126124"/>
            <a:ext cx="3331944" cy="2125136"/>
          </a:xfrm>
          <a:prstGeom prst="rect">
            <a:avLst/>
          </a:prstGeom>
          <a:ln>
            <a:noFill/>
          </a:ln>
          <a:effectLst>
            <a:softEdge rad="112500"/>
          </a:effectLst>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794" name="Picture 2" descr="C:\Users\App7\Desktop\9.png"/>
          <p:cNvPicPr>
            <a:picLocks noChangeAspect="1" noChangeArrowheads="1"/>
          </p:cNvPicPr>
          <p:nvPr/>
        </p:nvPicPr>
        <p:blipFill>
          <a:blip r:embed="rId2" cstate="print"/>
          <a:srcRect/>
          <a:stretch>
            <a:fillRect/>
          </a:stretch>
        </p:blipFill>
        <p:spPr bwMode="auto">
          <a:xfrm>
            <a:off x="4256690" y="1017204"/>
            <a:ext cx="6450231" cy="2629885"/>
          </a:xfrm>
          <a:prstGeom prst="rect">
            <a:avLst/>
          </a:prstGeom>
          <a:ln>
            <a:noFill/>
          </a:ln>
          <a:effectLst>
            <a:softEdge rad="112500"/>
          </a:effectLst>
        </p:spPr>
      </p:pic>
      <p:pic>
        <p:nvPicPr>
          <p:cNvPr id="3" name="Picture 2" descr="https://upload.wikimedia.org/wikipedia/commons/thumb/4/4b/Vektorkardiogramm_kgm-normal.jpg/250px-Vektorkardiogramm_kgm-normal.jpg"/>
          <p:cNvPicPr/>
          <p:nvPr/>
        </p:nvPicPr>
        <p:blipFill>
          <a:blip r:embed="rId3" cstate="print">
            <a:extLst>
              <a:ext uri="{28A0092B-C50C-407E-A947-70E740481C1C}">
                <a14:useLocalDpi xmlns:a14="http://schemas.microsoft.com/office/drawing/2010/main" xmlns:lc="http://schemas.openxmlformats.org/drawingml/2006/lockedCanvas" xmlns="" val="0"/>
              </a:ext>
            </a:extLst>
          </a:blip>
          <a:srcRect/>
          <a:stretch>
            <a:fillRect/>
          </a:stretch>
        </p:blipFill>
        <p:spPr bwMode="auto">
          <a:xfrm>
            <a:off x="543582" y="304470"/>
            <a:ext cx="3629025" cy="4751006"/>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818" name="Picture 2" descr="C:\Users\App7\Desktop\9.png"/>
          <p:cNvPicPr>
            <a:picLocks noChangeAspect="1" noChangeArrowheads="1"/>
          </p:cNvPicPr>
          <p:nvPr/>
        </p:nvPicPr>
        <p:blipFill>
          <a:blip r:embed="rId2" cstate="print"/>
          <a:srcRect/>
          <a:stretch>
            <a:fillRect/>
          </a:stretch>
        </p:blipFill>
        <p:spPr bwMode="auto">
          <a:xfrm>
            <a:off x="2636016" y="905203"/>
            <a:ext cx="8010963" cy="3429000"/>
          </a:xfrm>
          <a:prstGeom prst="rect">
            <a:avLst/>
          </a:prstGeom>
          <a:ln>
            <a:noFill/>
          </a:ln>
          <a:effectLst>
            <a:softEdge rad="112500"/>
          </a:effectLst>
        </p:spPr>
      </p:pic>
      <p:pic>
        <p:nvPicPr>
          <p:cNvPr id="34819" name="Picture 3" descr="C:\Users\App7\Desktop\images (2).jpg"/>
          <p:cNvPicPr>
            <a:picLocks noChangeAspect="1" noChangeArrowheads="1"/>
          </p:cNvPicPr>
          <p:nvPr/>
        </p:nvPicPr>
        <p:blipFill>
          <a:blip r:embed="rId3" cstate="print"/>
          <a:srcRect/>
          <a:stretch>
            <a:fillRect/>
          </a:stretch>
        </p:blipFill>
        <p:spPr bwMode="auto">
          <a:xfrm>
            <a:off x="0" y="3988019"/>
            <a:ext cx="4304972" cy="2869981"/>
          </a:xfrm>
          <a:prstGeom prst="rect">
            <a:avLst/>
          </a:prstGeom>
          <a:ln>
            <a:noFill/>
          </a:ln>
          <a:effectLst>
            <a:softEdge rad="112500"/>
          </a:effectLst>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842" name="Picture 2" descr="C:\Users\App7\Desktop\91.png"/>
          <p:cNvPicPr>
            <a:picLocks noChangeAspect="1" noChangeArrowheads="1"/>
          </p:cNvPicPr>
          <p:nvPr/>
        </p:nvPicPr>
        <p:blipFill>
          <a:blip r:embed="rId2" cstate="print"/>
          <a:srcRect/>
          <a:stretch>
            <a:fillRect/>
          </a:stretch>
        </p:blipFill>
        <p:spPr bwMode="auto">
          <a:xfrm>
            <a:off x="6058793" y="388392"/>
            <a:ext cx="4962454" cy="3899830"/>
          </a:xfrm>
          <a:prstGeom prst="rect">
            <a:avLst/>
          </a:prstGeom>
          <a:ln>
            <a:noFill/>
          </a:ln>
          <a:effectLst>
            <a:softEdge rad="112500"/>
          </a:effectLst>
        </p:spPr>
      </p:pic>
      <p:sp>
        <p:nvSpPr>
          <p:cNvPr id="35843" name="Rectangle 3"/>
          <p:cNvSpPr>
            <a:spLocks noChangeArrowheads="1"/>
          </p:cNvSpPr>
          <p:nvPr/>
        </p:nvSpPr>
        <p:spPr bwMode="auto">
          <a:xfrm>
            <a:off x="1177158" y="152679"/>
            <a:ext cx="4950372" cy="6463308"/>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r" defTabSz="914400" rtl="1" eaLnBrk="1" fontAlgn="base" latinLnBrk="0" hangingPunct="1">
              <a:lnSpc>
                <a:spcPct val="150000"/>
              </a:lnSpc>
              <a:spcBef>
                <a:spcPct val="0"/>
              </a:spcBef>
              <a:spcAft>
                <a:spcPct val="0"/>
              </a:spcAft>
              <a:buClrTx/>
              <a:buSzTx/>
              <a:buFontTx/>
              <a:buNone/>
              <a:tabLst/>
            </a:pPr>
            <a:r>
              <a:rPr kumimoji="0" lang="ar-SA" sz="2400" b="1" i="0" u="none" strike="noStrike" cap="none" normalizeH="0" baseline="0" dirty="0" smtClean="0">
                <a:ln>
                  <a:noFill/>
                </a:ln>
                <a:solidFill>
                  <a:srgbClr val="C00000"/>
                </a:solidFill>
                <a:effectLst/>
                <a:latin typeface="Calibri" pitchFamily="34" charset="0"/>
                <a:ea typeface="Calibri" pitchFamily="34" charset="0"/>
                <a:cs typeface="B Nazanin" pitchFamily="2" charset="-78"/>
              </a:rPr>
              <a:t>موارد منع بکارگیری مطالعه الکتروفیزیولوژیک</a:t>
            </a:r>
            <a:endParaRPr kumimoji="0" lang="en-US" sz="2400" b="0" i="0" u="none" strike="noStrike" cap="none" normalizeH="0" baseline="0" dirty="0" smtClean="0">
              <a:ln>
                <a:noFill/>
              </a:ln>
              <a:solidFill>
                <a:srgbClr val="C00000"/>
              </a:solidFill>
              <a:effectLst/>
              <a:latin typeface="Arial" pitchFamily="34" charset="0"/>
              <a:cs typeface="B Nazanin" pitchFamily="2" charset="-78"/>
            </a:endParaRPr>
          </a:p>
          <a:p>
            <a:pPr marL="0" marR="0" lvl="0" indent="0" algn="r" defTabSz="914400" rtl="1" eaLnBrk="0" fontAlgn="base" latinLnBrk="0" hangingPunct="0">
              <a:lnSpc>
                <a:spcPct val="150000"/>
              </a:lnSpc>
              <a:spcBef>
                <a:spcPct val="0"/>
              </a:spcBef>
              <a:spcAft>
                <a:spcPct val="0"/>
              </a:spcAft>
              <a:buClrTx/>
              <a:buSzTx/>
              <a:buFontTx/>
              <a:buNone/>
              <a:tabLst/>
            </a:pPr>
            <a:r>
              <a:rPr kumimoji="0" lang="ar-SA" sz="2400" b="0" i="0" u="none" strike="noStrike" cap="none" normalizeH="0" baseline="0" dirty="0" smtClean="0">
                <a:ln>
                  <a:noFill/>
                </a:ln>
                <a:solidFill>
                  <a:schemeClr val="tx1"/>
                </a:solidFill>
                <a:effectLst/>
                <a:latin typeface="Calibri" pitchFamily="34" charset="0"/>
                <a:ea typeface="Calibri" pitchFamily="34" charset="0"/>
                <a:cs typeface="B Nazanin" pitchFamily="2" charset="-78"/>
              </a:rPr>
              <a:t>اگرچه</a:t>
            </a:r>
            <a:r>
              <a:rPr kumimoji="0" lang="en-US" sz="2400" b="0" i="0" u="none" strike="noStrike" cap="none" normalizeH="0" baseline="0" dirty="0" smtClean="0">
                <a:ln>
                  <a:noFill/>
                </a:ln>
                <a:solidFill>
                  <a:schemeClr val="tx1"/>
                </a:solidFill>
                <a:effectLst/>
                <a:latin typeface="Calibri" pitchFamily="34" charset="0"/>
                <a:ea typeface="Calibri" pitchFamily="34" charset="0"/>
                <a:cs typeface="B Nazanin" pitchFamily="2" charset="-78"/>
              </a:rPr>
              <a:t> EPS </a:t>
            </a:r>
            <a:r>
              <a:rPr kumimoji="0" lang="ar-SA" sz="2400" b="0" i="0" u="none" strike="noStrike" cap="none" normalizeH="0" baseline="0" dirty="0" smtClean="0">
                <a:ln>
                  <a:noFill/>
                </a:ln>
                <a:solidFill>
                  <a:schemeClr val="tx1"/>
                </a:solidFill>
                <a:effectLst/>
                <a:latin typeface="Calibri" pitchFamily="34" charset="0"/>
                <a:ea typeface="Calibri" pitchFamily="34" charset="0"/>
                <a:cs typeface="B Nazanin" pitchFamily="2" charset="-78"/>
              </a:rPr>
              <a:t>یک روش ایمن است، اما در شرایط زیر انجام آن توصیه نمی‌شود</a:t>
            </a:r>
            <a:r>
              <a:rPr kumimoji="0" lang="en-US" sz="2400" b="0" i="0" u="none" strike="noStrike" cap="none" normalizeH="0" baseline="0" dirty="0" smtClean="0">
                <a:ln>
                  <a:noFill/>
                </a:ln>
                <a:solidFill>
                  <a:schemeClr val="tx1"/>
                </a:solidFill>
                <a:effectLst/>
                <a:latin typeface="Calibri" pitchFamily="34" charset="0"/>
                <a:ea typeface="Calibri" pitchFamily="34" charset="0"/>
                <a:cs typeface="B Nazanin" pitchFamily="2" charset="-78"/>
              </a:rPr>
              <a:t>:</a:t>
            </a:r>
            <a:endParaRPr kumimoji="0" lang="en-US" sz="2400" b="0" i="0" u="none" strike="noStrike" cap="none" normalizeH="0" baseline="0" dirty="0" smtClean="0">
              <a:ln>
                <a:noFill/>
              </a:ln>
              <a:solidFill>
                <a:schemeClr val="tx1"/>
              </a:solidFill>
              <a:effectLst/>
              <a:latin typeface="Arial" pitchFamily="34" charset="0"/>
              <a:cs typeface="B Nazanin" pitchFamily="2" charset="-78"/>
            </a:endParaRPr>
          </a:p>
          <a:p>
            <a:pPr marL="0" marR="0" lvl="0" indent="0" algn="r" defTabSz="914400" rtl="1" eaLnBrk="0" fontAlgn="base" latinLnBrk="0" hangingPunct="0">
              <a:lnSpc>
                <a:spcPct val="150000"/>
              </a:lnSpc>
              <a:spcBef>
                <a:spcPct val="0"/>
              </a:spcBef>
              <a:spcAft>
                <a:spcPct val="0"/>
              </a:spcAft>
              <a:buClrTx/>
              <a:buSzTx/>
              <a:buFontTx/>
              <a:buChar char="•"/>
              <a:tabLst/>
            </a:pPr>
            <a:r>
              <a:rPr kumimoji="0" lang="ar-SA" sz="2400" b="1" i="0" strike="noStrike" cap="none" normalizeH="0" baseline="0" dirty="0" smtClean="0">
                <a:ln>
                  <a:noFill/>
                </a:ln>
                <a:solidFill>
                  <a:srgbClr val="002060"/>
                </a:solidFill>
                <a:effectLst/>
                <a:latin typeface="Calibri" pitchFamily="34" charset="0"/>
                <a:ea typeface="Calibri" pitchFamily="34" charset="0"/>
                <a:cs typeface="B Nazanin" pitchFamily="2" charset="-78"/>
              </a:rPr>
              <a:t>عفونت سیستمیک یا تب فعال</a:t>
            </a:r>
            <a:r>
              <a:rPr kumimoji="0" lang="ar-SA" sz="2400" b="0" i="0" u="none" strike="noStrike" cap="none" normalizeH="0" baseline="0" dirty="0" smtClean="0">
                <a:ln>
                  <a:noFill/>
                </a:ln>
                <a:solidFill>
                  <a:schemeClr val="tx1"/>
                </a:solidFill>
                <a:effectLst/>
                <a:latin typeface="Calibri" pitchFamily="34" charset="0"/>
                <a:ea typeface="Calibri" pitchFamily="34" charset="0"/>
                <a:cs typeface="B Nazanin" pitchFamily="2" charset="-78"/>
              </a:rPr>
              <a:t>؛ افزایش خطر عوارض سپتیک</a:t>
            </a:r>
            <a:endParaRPr kumimoji="0" lang="en-US" sz="2400" b="0" i="0" u="none" strike="noStrike" cap="none" normalizeH="0" baseline="0" dirty="0" smtClean="0">
              <a:ln>
                <a:noFill/>
              </a:ln>
              <a:solidFill>
                <a:schemeClr val="tx1"/>
              </a:solidFill>
              <a:effectLst/>
              <a:latin typeface="Calibri" pitchFamily="34" charset="0"/>
              <a:ea typeface="Calibri" pitchFamily="34" charset="0"/>
              <a:cs typeface="B Nazanin" pitchFamily="2" charset="-78"/>
            </a:endParaRPr>
          </a:p>
          <a:p>
            <a:pPr marL="0" marR="0" lvl="0" indent="0" algn="r" defTabSz="914400" rtl="1" eaLnBrk="0" fontAlgn="base" latinLnBrk="0" hangingPunct="0">
              <a:lnSpc>
                <a:spcPct val="150000"/>
              </a:lnSpc>
              <a:spcBef>
                <a:spcPct val="0"/>
              </a:spcBef>
              <a:spcAft>
                <a:spcPct val="0"/>
              </a:spcAft>
              <a:buClrTx/>
              <a:buSzTx/>
              <a:buFontTx/>
              <a:buChar char="•"/>
              <a:tabLst/>
            </a:pPr>
            <a:r>
              <a:rPr lang="ar-SA" sz="2400" b="1" dirty="0" smtClean="0">
                <a:solidFill>
                  <a:srgbClr val="002060"/>
                </a:solidFill>
                <a:latin typeface="Calibri" pitchFamily="34" charset="0"/>
                <a:ea typeface="Calibri" pitchFamily="34" charset="0"/>
                <a:cs typeface="B Nazanin" pitchFamily="2" charset="-78"/>
              </a:rPr>
              <a:t>اختلالات انعقادی کنترل‌نشده</a:t>
            </a:r>
            <a:r>
              <a:rPr kumimoji="0" lang="ar-SA" sz="2400" b="0" i="0" u="none" strike="noStrike" cap="none" normalizeH="0" baseline="0" dirty="0" smtClean="0">
                <a:ln>
                  <a:noFill/>
                </a:ln>
                <a:solidFill>
                  <a:schemeClr val="tx1"/>
                </a:solidFill>
                <a:effectLst/>
                <a:latin typeface="Calibri" pitchFamily="34" charset="0"/>
                <a:ea typeface="Calibri" pitchFamily="34" charset="0"/>
                <a:cs typeface="B Nazanin" pitchFamily="2" charset="-78"/>
              </a:rPr>
              <a:t>؛ افزایش خطر خونریزی محل ورود کاتتر</a:t>
            </a:r>
            <a:endParaRPr kumimoji="0" lang="en-US" sz="2400" b="0" i="0" u="none" strike="noStrike" cap="none" normalizeH="0" baseline="0" dirty="0" smtClean="0">
              <a:ln>
                <a:noFill/>
              </a:ln>
              <a:solidFill>
                <a:schemeClr val="tx1"/>
              </a:solidFill>
              <a:effectLst/>
              <a:latin typeface="Calibri" pitchFamily="34" charset="0"/>
              <a:ea typeface="Calibri" pitchFamily="34" charset="0"/>
              <a:cs typeface="B Nazanin" pitchFamily="2" charset="-78"/>
            </a:endParaRPr>
          </a:p>
          <a:p>
            <a:pPr marL="0" marR="0" lvl="0" indent="0" algn="r" defTabSz="914400" rtl="1" eaLnBrk="0" fontAlgn="base" latinLnBrk="0" hangingPunct="0">
              <a:lnSpc>
                <a:spcPct val="150000"/>
              </a:lnSpc>
              <a:spcBef>
                <a:spcPct val="0"/>
              </a:spcBef>
              <a:spcAft>
                <a:spcPct val="0"/>
              </a:spcAft>
              <a:buClrTx/>
              <a:buSzTx/>
              <a:buFontTx/>
              <a:buChar char="•"/>
              <a:tabLst/>
            </a:pPr>
            <a:r>
              <a:rPr lang="ar-SA" sz="2400" b="1" dirty="0" smtClean="0">
                <a:solidFill>
                  <a:srgbClr val="002060"/>
                </a:solidFill>
                <a:latin typeface="Calibri" pitchFamily="34" charset="0"/>
                <a:ea typeface="Calibri" pitchFamily="34" charset="0"/>
                <a:cs typeface="B Nazanin" pitchFamily="2" charset="-78"/>
              </a:rPr>
              <a:t>سکته قلبی حاد</a:t>
            </a:r>
            <a:r>
              <a:rPr kumimoji="0" lang="ar-SA" sz="2400" b="0" i="0" u="none" strike="noStrike" cap="none" normalizeH="0" baseline="0" dirty="0" smtClean="0">
                <a:ln>
                  <a:noFill/>
                </a:ln>
                <a:solidFill>
                  <a:schemeClr val="tx1"/>
                </a:solidFill>
                <a:effectLst/>
                <a:latin typeface="Calibri" pitchFamily="34" charset="0"/>
                <a:ea typeface="Calibri" pitchFamily="34" charset="0"/>
                <a:cs typeface="B Nazanin" pitchFamily="2" charset="-78"/>
              </a:rPr>
              <a:t>؛ خطر تحریک آریتمی‌های خطرناک</a:t>
            </a:r>
            <a:endParaRPr kumimoji="0" lang="en-US" sz="2400" b="0" i="0" u="none" strike="noStrike" cap="none" normalizeH="0" baseline="0" dirty="0" smtClean="0">
              <a:ln>
                <a:noFill/>
              </a:ln>
              <a:solidFill>
                <a:schemeClr val="tx1"/>
              </a:solidFill>
              <a:effectLst/>
              <a:latin typeface="Calibri" pitchFamily="34" charset="0"/>
              <a:ea typeface="Calibri" pitchFamily="34" charset="0"/>
              <a:cs typeface="B Nazanin" pitchFamily="2" charset="-78"/>
            </a:endParaRPr>
          </a:p>
          <a:p>
            <a:pPr marL="0" marR="0" lvl="0" indent="0" algn="r" defTabSz="914400" rtl="1" eaLnBrk="0" fontAlgn="base" latinLnBrk="0" hangingPunct="0">
              <a:lnSpc>
                <a:spcPct val="150000"/>
              </a:lnSpc>
              <a:spcBef>
                <a:spcPct val="0"/>
              </a:spcBef>
              <a:spcAft>
                <a:spcPct val="0"/>
              </a:spcAft>
              <a:buClrTx/>
              <a:buSzTx/>
              <a:buFontTx/>
              <a:buChar char="•"/>
              <a:tabLst/>
            </a:pPr>
            <a:r>
              <a:rPr lang="ar-SA" sz="2400" b="1" dirty="0" smtClean="0">
                <a:solidFill>
                  <a:srgbClr val="002060"/>
                </a:solidFill>
                <a:latin typeface="Calibri" pitchFamily="34" charset="0"/>
                <a:ea typeface="Calibri" pitchFamily="34" charset="0"/>
                <a:cs typeface="B Nazanin" pitchFamily="2" charset="-78"/>
              </a:rPr>
              <a:t>نارسایی قلبی جبران‌نشده</a:t>
            </a:r>
            <a:r>
              <a:rPr kumimoji="0" lang="ar-SA" sz="2400" b="0" i="0" u="none" strike="noStrike" cap="none" normalizeH="0" baseline="0" dirty="0" smtClean="0">
                <a:ln>
                  <a:noFill/>
                </a:ln>
                <a:solidFill>
                  <a:schemeClr val="tx1"/>
                </a:solidFill>
                <a:effectLst/>
                <a:latin typeface="Calibri" pitchFamily="34" charset="0"/>
                <a:ea typeface="Calibri" pitchFamily="34" charset="0"/>
                <a:cs typeface="B Nazanin" pitchFamily="2" charset="-78"/>
              </a:rPr>
              <a:t>؛ افزایش احتمال بی‌ثباتی همودینامیک</a:t>
            </a:r>
            <a:endParaRPr kumimoji="0" lang="en-US" sz="2400" b="0" i="0" u="none" strike="noStrike" cap="none" normalizeH="0" baseline="0" dirty="0" smtClean="0">
              <a:ln>
                <a:noFill/>
              </a:ln>
              <a:solidFill>
                <a:schemeClr val="tx1"/>
              </a:solidFill>
              <a:effectLst/>
              <a:latin typeface="Arial" pitchFamily="34" charset="0"/>
              <a:cs typeface="B Nazanin" pitchFamily="2" charset="-78"/>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866" name="Picture 2" descr="C:\Users\App7\Desktop\images (3).jpg"/>
          <p:cNvPicPr>
            <a:picLocks noChangeAspect="1" noChangeArrowheads="1"/>
          </p:cNvPicPr>
          <p:nvPr/>
        </p:nvPicPr>
        <p:blipFill>
          <a:blip r:embed="rId2" cstate="print"/>
          <a:srcRect/>
          <a:stretch>
            <a:fillRect/>
          </a:stretch>
        </p:blipFill>
        <p:spPr bwMode="auto">
          <a:xfrm>
            <a:off x="5143336" y="3069678"/>
            <a:ext cx="5457825" cy="3105150"/>
          </a:xfrm>
          <a:prstGeom prst="rect">
            <a:avLst/>
          </a:prstGeom>
          <a:noFill/>
        </p:spPr>
      </p:pic>
      <p:pic>
        <p:nvPicPr>
          <p:cNvPr id="36867" name="Picture 3" descr="C:\Users\App7\Desktop\91.png"/>
          <p:cNvPicPr>
            <a:picLocks noChangeAspect="1" noChangeArrowheads="1"/>
          </p:cNvPicPr>
          <p:nvPr/>
        </p:nvPicPr>
        <p:blipFill>
          <a:blip r:embed="rId3" cstate="print"/>
          <a:srcRect/>
          <a:stretch>
            <a:fillRect/>
          </a:stretch>
        </p:blipFill>
        <p:spPr bwMode="auto">
          <a:xfrm>
            <a:off x="1768749" y="771525"/>
            <a:ext cx="7616989" cy="2266950"/>
          </a:xfrm>
          <a:prstGeom prst="rect">
            <a:avLst/>
          </a:prstGeom>
          <a:ln>
            <a:noFill/>
          </a:ln>
          <a:effectLst>
            <a:softEdge rad="112500"/>
          </a:effectLst>
        </p:spPr>
      </p:pic>
      <p:sp>
        <p:nvSpPr>
          <p:cNvPr id="4" name="Rectangle 3"/>
          <p:cNvSpPr/>
          <p:nvPr/>
        </p:nvSpPr>
        <p:spPr>
          <a:xfrm>
            <a:off x="6845161" y="6271313"/>
            <a:ext cx="1970091" cy="369332"/>
          </a:xfrm>
          <a:prstGeom prst="rect">
            <a:avLst/>
          </a:prstGeom>
        </p:spPr>
        <p:txBody>
          <a:bodyPr wrap="none">
            <a:spAutoFit/>
          </a:bodyPr>
          <a:lstStyle/>
          <a:p>
            <a:r>
              <a:rPr lang="en-US" dirty="0" smtClean="0"/>
              <a:t>Exercise Stress Test</a:t>
            </a:r>
            <a:endParaRPr lang="fa-IR" dirty="0"/>
          </a:p>
        </p:txBody>
      </p:sp>
      <p:pic>
        <p:nvPicPr>
          <p:cNvPr id="36868" name="Picture 4" descr="C:\Users\App7\Desktop\images (4).jpg"/>
          <p:cNvPicPr>
            <a:picLocks noChangeAspect="1" noChangeArrowheads="1"/>
          </p:cNvPicPr>
          <p:nvPr/>
        </p:nvPicPr>
        <p:blipFill>
          <a:blip r:embed="rId4" cstate="print"/>
          <a:srcRect/>
          <a:stretch>
            <a:fillRect/>
          </a:stretch>
        </p:blipFill>
        <p:spPr bwMode="auto">
          <a:xfrm>
            <a:off x="1667130" y="3305997"/>
            <a:ext cx="3511351" cy="2653369"/>
          </a:xfrm>
          <a:prstGeom prst="rect">
            <a:avLst/>
          </a:prstGeom>
          <a:ln>
            <a:noFill/>
          </a:ln>
          <a:effectLst>
            <a:softEdge rad="112500"/>
          </a:effectLst>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890" name="Picture 2" descr="C:\Users\App7\Desktop\92.png"/>
          <p:cNvPicPr>
            <a:picLocks noChangeAspect="1" noChangeArrowheads="1"/>
          </p:cNvPicPr>
          <p:nvPr/>
        </p:nvPicPr>
        <p:blipFill>
          <a:blip r:embed="rId2" cstate="print"/>
          <a:srcRect/>
          <a:stretch>
            <a:fillRect/>
          </a:stretch>
        </p:blipFill>
        <p:spPr bwMode="auto">
          <a:xfrm>
            <a:off x="3163615" y="1447800"/>
            <a:ext cx="6882633" cy="3229532"/>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8914" name="Picture 2" descr="C:\Users\App7\Desktop\اکو.png"/>
          <p:cNvPicPr>
            <a:picLocks noChangeAspect="1" noChangeArrowheads="1"/>
          </p:cNvPicPr>
          <p:nvPr/>
        </p:nvPicPr>
        <p:blipFill>
          <a:blip r:embed="rId2" cstate="print"/>
          <a:srcRect/>
          <a:stretch>
            <a:fillRect/>
          </a:stretch>
        </p:blipFill>
        <p:spPr bwMode="auto">
          <a:xfrm>
            <a:off x="3502462" y="340272"/>
            <a:ext cx="7497763" cy="3886200"/>
          </a:xfrm>
          <a:prstGeom prst="rect">
            <a:avLst/>
          </a:prstGeom>
          <a:ln>
            <a:noFill/>
          </a:ln>
          <a:effectLst>
            <a:softEdge rad="112500"/>
          </a:effectLst>
        </p:spPr>
      </p:pic>
      <p:pic>
        <p:nvPicPr>
          <p:cNvPr id="38915" name="Picture 3" descr="C:\Users\App7\Desktop\اکو1.png"/>
          <p:cNvPicPr>
            <a:picLocks noChangeAspect="1" noChangeArrowheads="1"/>
          </p:cNvPicPr>
          <p:nvPr/>
        </p:nvPicPr>
        <p:blipFill>
          <a:blip r:embed="rId3" cstate="print"/>
          <a:srcRect/>
          <a:stretch>
            <a:fillRect/>
          </a:stretch>
        </p:blipFill>
        <p:spPr bwMode="auto">
          <a:xfrm>
            <a:off x="3561529" y="4223845"/>
            <a:ext cx="3933825" cy="24765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4" name="Picture 3" descr="https://upload.wikimedia.org/wikipedia/commons/thumb/7/79/Ventricular_Septal_Defect.jpg/330px-Ventricular_Septal_Defect.jpg"/>
          <p:cNvPicPr/>
          <p:nvPr/>
        </p:nvPicPr>
        <p:blipFill>
          <a:blip r:embed="rId4" cstate="print">
            <a:extLst>
              <a:ext uri="{28A0092B-C50C-407E-A947-70E740481C1C}">
                <a14:useLocalDpi xmlns:a14="http://schemas.microsoft.com/office/drawing/2010/main" xmlns:lc="http://schemas.openxmlformats.org/drawingml/2006/lockedCanvas" xmlns="" val="0"/>
              </a:ext>
            </a:extLst>
          </a:blip>
          <a:srcRect/>
          <a:stretch>
            <a:fillRect/>
          </a:stretch>
        </p:blipFill>
        <p:spPr bwMode="auto">
          <a:xfrm>
            <a:off x="393810" y="1726817"/>
            <a:ext cx="3143250" cy="2143125"/>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62" name="Picture 2" descr="C:\Users\App7\Desktop\images.jpg"/>
          <p:cNvPicPr>
            <a:picLocks noChangeAspect="1" noChangeArrowheads="1"/>
          </p:cNvPicPr>
          <p:nvPr/>
        </p:nvPicPr>
        <p:blipFill>
          <a:blip r:embed="rId2" cstate="print"/>
          <a:srcRect/>
          <a:stretch>
            <a:fillRect/>
          </a:stretch>
        </p:blipFill>
        <p:spPr bwMode="auto">
          <a:xfrm>
            <a:off x="5837839" y="422220"/>
            <a:ext cx="4762500" cy="3133725"/>
          </a:xfrm>
          <a:prstGeom prst="rect">
            <a:avLst/>
          </a:prstGeom>
          <a:ln>
            <a:noFill/>
          </a:ln>
          <a:effectLst>
            <a:softEdge rad="112500"/>
          </a:effectLst>
        </p:spPr>
      </p:pic>
      <p:pic>
        <p:nvPicPr>
          <p:cNvPr id="40963" name="Picture 3" descr="C:\Users\App7\Desktop\images (1).jpg"/>
          <p:cNvPicPr>
            <a:picLocks noChangeAspect="1" noChangeArrowheads="1"/>
          </p:cNvPicPr>
          <p:nvPr/>
        </p:nvPicPr>
        <p:blipFill>
          <a:blip r:embed="rId3" cstate="print"/>
          <a:srcRect/>
          <a:stretch>
            <a:fillRect/>
          </a:stretch>
        </p:blipFill>
        <p:spPr bwMode="auto">
          <a:xfrm>
            <a:off x="747864" y="784171"/>
            <a:ext cx="4588764" cy="2968023"/>
          </a:xfrm>
          <a:prstGeom prst="rect">
            <a:avLst/>
          </a:prstGeom>
          <a:ln>
            <a:noFill/>
          </a:ln>
          <a:effectLst>
            <a:softEdge rad="112500"/>
          </a:effectLst>
        </p:spPr>
      </p:pic>
      <p:pic>
        <p:nvPicPr>
          <p:cNvPr id="40964" name="Picture 4" descr="C:\Users\App7\Desktop\images (2).jpg"/>
          <p:cNvPicPr>
            <a:picLocks noChangeAspect="1" noChangeArrowheads="1"/>
          </p:cNvPicPr>
          <p:nvPr/>
        </p:nvPicPr>
        <p:blipFill>
          <a:blip r:embed="rId4" cstate="print"/>
          <a:srcRect/>
          <a:stretch>
            <a:fillRect/>
          </a:stretch>
        </p:blipFill>
        <p:spPr bwMode="auto">
          <a:xfrm>
            <a:off x="4394309" y="3984077"/>
            <a:ext cx="4286250" cy="2400300"/>
          </a:xfrm>
          <a:prstGeom prst="rect">
            <a:avLst/>
          </a:prstGeom>
          <a:ln>
            <a:noFill/>
          </a:ln>
          <a:effectLst>
            <a:softEdge rad="112500"/>
          </a:effectLst>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938" name="Picture 2" descr="C:\Users\App7\Desktop\کتت.png"/>
          <p:cNvPicPr>
            <a:picLocks noChangeAspect="1" noChangeArrowheads="1"/>
          </p:cNvPicPr>
          <p:nvPr/>
        </p:nvPicPr>
        <p:blipFill>
          <a:blip r:embed="rId2" cstate="print"/>
          <a:srcRect/>
          <a:stretch>
            <a:fillRect/>
          </a:stretch>
        </p:blipFill>
        <p:spPr bwMode="auto">
          <a:xfrm>
            <a:off x="3442028" y="208401"/>
            <a:ext cx="7345363" cy="3876675"/>
          </a:xfrm>
          <a:prstGeom prst="rect">
            <a:avLst/>
          </a:prstGeom>
          <a:ln>
            <a:noFill/>
          </a:ln>
          <a:effectLst>
            <a:softEdge rad="112500"/>
          </a:effectLst>
        </p:spPr>
      </p:pic>
      <p:pic>
        <p:nvPicPr>
          <p:cNvPr id="39939" name="Picture 3" descr="C:\Users\App7\Desktop\کتت1.png"/>
          <p:cNvPicPr>
            <a:picLocks noChangeAspect="1" noChangeArrowheads="1"/>
          </p:cNvPicPr>
          <p:nvPr/>
        </p:nvPicPr>
        <p:blipFill>
          <a:blip r:embed="rId3" cstate="print"/>
          <a:srcRect/>
          <a:stretch>
            <a:fillRect/>
          </a:stretch>
        </p:blipFill>
        <p:spPr bwMode="auto">
          <a:xfrm>
            <a:off x="0" y="3390900"/>
            <a:ext cx="7545387" cy="3467100"/>
          </a:xfrm>
          <a:prstGeom prst="rect">
            <a:avLst/>
          </a:prstGeom>
          <a:ln>
            <a:noFill/>
          </a:ln>
          <a:effectLst>
            <a:softEdge rad="112500"/>
          </a:effectLst>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986" name="Picture 2" descr="C:\Users\App7\Desktop\کتت12.png"/>
          <p:cNvPicPr>
            <a:picLocks noChangeAspect="1" noChangeArrowheads="1"/>
          </p:cNvPicPr>
          <p:nvPr/>
        </p:nvPicPr>
        <p:blipFill>
          <a:blip r:embed="rId2" cstate="print"/>
          <a:srcRect/>
          <a:stretch>
            <a:fillRect/>
          </a:stretch>
        </p:blipFill>
        <p:spPr bwMode="auto">
          <a:xfrm>
            <a:off x="2032984" y="1166648"/>
            <a:ext cx="8396793" cy="4542440"/>
          </a:xfrm>
          <a:prstGeom prst="rect">
            <a:avLst/>
          </a:prstGeom>
          <a:ln>
            <a:noFill/>
          </a:ln>
          <a:effectLst>
            <a:softEdge rad="112500"/>
          </a:effectLst>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2226" name="Picture 2" descr="C:\Users\App7\Downloads\کاتتریزاسیون قلبی.png"/>
          <p:cNvPicPr>
            <a:picLocks noChangeAspect="1" noChangeArrowheads="1"/>
          </p:cNvPicPr>
          <p:nvPr/>
        </p:nvPicPr>
        <p:blipFill>
          <a:blip r:embed="rId2" cstate="print"/>
          <a:srcRect/>
          <a:stretch>
            <a:fillRect/>
          </a:stretch>
        </p:blipFill>
        <p:spPr bwMode="auto">
          <a:xfrm>
            <a:off x="2413000" y="1295400"/>
            <a:ext cx="7364413" cy="4267200"/>
          </a:xfrm>
          <a:prstGeom prst="rect">
            <a:avLst/>
          </a:prstGeom>
          <a:noFill/>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3010" name="Picture 2" descr="C:\Users\App7\Desktop\کتت12م1.png"/>
          <p:cNvPicPr>
            <a:picLocks noChangeAspect="1" noChangeArrowheads="1"/>
          </p:cNvPicPr>
          <p:nvPr/>
        </p:nvPicPr>
        <p:blipFill>
          <a:blip r:embed="rId2" cstate="print"/>
          <a:srcRect/>
          <a:stretch>
            <a:fillRect/>
          </a:stretch>
        </p:blipFill>
        <p:spPr bwMode="auto">
          <a:xfrm>
            <a:off x="1733441" y="1166649"/>
            <a:ext cx="8836108" cy="4368855"/>
          </a:xfrm>
          <a:prstGeom prst="rect">
            <a:avLst/>
          </a:prstGeom>
          <a:ln>
            <a:noFill/>
          </a:ln>
          <a:effectLst>
            <a:softEdge rad="112500"/>
          </a:effectLst>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4034" name="Picture 2" descr="C:\Users\App7\Desktop\کتت.png"/>
          <p:cNvPicPr>
            <a:picLocks noChangeAspect="1" noChangeArrowheads="1"/>
          </p:cNvPicPr>
          <p:nvPr/>
        </p:nvPicPr>
        <p:blipFill>
          <a:blip r:embed="rId2" cstate="print"/>
          <a:srcRect/>
          <a:stretch>
            <a:fillRect/>
          </a:stretch>
        </p:blipFill>
        <p:spPr bwMode="auto">
          <a:xfrm>
            <a:off x="1967344" y="1046601"/>
            <a:ext cx="8169228" cy="4429289"/>
          </a:xfrm>
          <a:prstGeom prst="rect">
            <a:avLst/>
          </a:prstGeom>
          <a:ln>
            <a:noFill/>
          </a:ln>
          <a:effectLst>
            <a:softEdge rad="112500"/>
          </a:effectLst>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5058" name="Picture 2" descr="C:\Users\App7\Desktop\کتت1.png"/>
          <p:cNvPicPr>
            <a:picLocks noChangeAspect="1" noChangeArrowheads="1"/>
          </p:cNvPicPr>
          <p:nvPr/>
        </p:nvPicPr>
        <p:blipFill>
          <a:blip r:embed="rId2" cstate="print"/>
          <a:srcRect/>
          <a:stretch>
            <a:fillRect/>
          </a:stretch>
        </p:blipFill>
        <p:spPr bwMode="auto">
          <a:xfrm>
            <a:off x="1553944" y="1324303"/>
            <a:ext cx="8988784" cy="3779619"/>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3252" name="Picture 4" descr="C:\Users\App7\Desktop\ما22.png"/>
          <p:cNvPicPr>
            <a:picLocks noChangeAspect="1" noChangeArrowheads="1"/>
          </p:cNvPicPr>
          <p:nvPr/>
        </p:nvPicPr>
        <p:blipFill>
          <a:blip r:embed="rId2" cstate="print"/>
          <a:srcRect/>
          <a:stretch>
            <a:fillRect/>
          </a:stretch>
        </p:blipFill>
        <p:spPr bwMode="auto">
          <a:xfrm>
            <a:off x="2203450" y="781050"/>
            <a:ext cx="7783513" cy="5295900"/>
          </a:xfrm>
          <a:prstGeom prst="rect">
            <a:avLst/>
          </a:prstGeom>
          <a:ln>
            <a:noFill/>
          </a:ln>
          <a:effectLst>
            <a:softEdge rad="112500"/>
          </a:effectLst>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6082" name="Picture 2" descr="C:\Users\App7\Desktop\راد.png"/>
          <p:cNvPicPr>
            <a:picLocks noChangeAspect="1" noChangeArrowheads="1"/>
          </p:cNvPicPr>
          <p:nvPr/>
        </p:nvPicPr>
        <p:blipFill>
          <a:blip r:embed="rId2" cstate="print"/>
          <a:srcRect/>
          <a:stretch>
            <a:fillRect/>
          </a:stretch>
        </p:blipFill>
        <p:spPr bwMode="auto">
          <a:xfrm>
            <a:off x="2816499" y="1430229"/>
            <a:ext cx="8154987" cy="4333875"/>
          </a:xfrm>
          <a:prstGeom prst="rect">
            <a:avLst/>
          </a:prstGeom>
          <a:ln>
            <a:noFill/>
          </a:ln>
          <a:effectLst>
            <a:softEdge rad="112500"/>
          </a:effectLst>
        </p:spPr>
      </p:pic>
      <p:pic>
        <p:nvPicPr>
          <p:cNvPr id="46084" name="Picture 4" descr="C:\Users\App7\Desktop\images (1).jpg"/>
          <p:cNvPicPr>
            <a:picLocks noChangeAspect="1" noChangeArrowheads="1"/>
          </p:cNvPicPr>
          <p:nvPr/>
        </p:nvPicPr>
        <p:blipFill>
          <a:blip r:embed="rId3" cstate="print"/>
          <a:srcRect/>
          <a:stretch>
            <a:fillRect/>
          </a:stretch>
        </p:blipFill>
        <p:spPr bwMode="auto">
          <a:xfrm>
            <a:off x="0" y="-224001"/>
            <a:ext cx="3121572" cy="3901965"/>
          </a:xfrm>
          <a:prstGeom prst="rect">
            <a:avLst/>
          </a:prstGeom>
          <a:noFill/>
        </p:spPr>
      </p:pic>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7106" name="Picture 2" descr="C:\Users\App7\Desktop\حو.png"/>
          <p:cNvPicPr>
            <a:picLocks noChangeAspect="1" noChangeArrowheads="1"/>
          </p:cNvPicPr>
          <p:nvPr/>
        </p:nvPicPr>
        <p:blipFill>
          <a:blip r:embed="rId2" cstate="print"/>
          <a:srcRect/>
          <a:stretch>
            <a:fillRect/>
          </a:stretch>
        </p:blipFill>
        <p:spPr bwMode="auto">
          <a:xfrm>
            <a:off x="1697640" y="1345324"/>
            <a:ext cx="8386801" cy="3447065"/>
          </a:xfrm>
          <a:prstGeom prst="rect">
            <a:avLst/>
          </a:prstGeom>
          <a:ln>
            <a:noFill/>
          </a:ln>
          <a:effectLst>
            <a:softEdge rad="112500"/>
          </a:effectLst>
        </p:spPr>
      </p:pic>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8130" name="Picture 2" descr="C:\Users\App7\Desktop\حوض.png"/>
          <p:cNvPicPr>
            <a:picLocks noChangeAspect="1" noChangeArrowheads="1"/>
          </p:cNvPicPr>
          <p:nvPr/>
        </p:nvPicPr>
        <p:blipFill>
          <a:blip r:embed="rId2" cstate="print"/>
          <a:srcRect/>
          <a:stretch>
            <a:fillRect/>
          </a:stretch>
        </p:blipFill>
        <p:spPr bwMode="auto">
          <a:xfrm>
            <a:off x="2070538" y="1327753"/>
            <a:ext cx="7817891" cy="4181475"/>
          </a:xfrm>
          <a:prstGeom prst="rect">
            <a:avLst/>
          </a:prstGeom>
          <a:ln>
            <a:noFill/>
          </a:ln>
          <a:effectLst>
            <a:softEdge rad="112500"/>
          </a:effectLst>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9154" name="Picture 2" descr="C:\Users\App7\Desktop\ما.png"/>
          <p:cNvPicPr>
            <a:picLocks noChangeAspect="1" noChangeArrowheads="1"/>
          </p:cNvPicPr>
          <p:nvPr/>
        </p:nvPicPr>
        <p:blipFill>
          <a:blip r:embed="rId2" cstate="print"/>
          <a:srcRect/>
          <a:stretch>
            <a:fillRect/>
          </a:stretch>
        </p:blipFill>
        <p:spPr bwMode="auto">
          <a:xfrm>
            <a:off x="1765300" y="1590675"/>
            <a:ext cx="8659813" cy="3676650"/>
          </a:xfrm>
          <a:prstGeom prst="rect">
            <a:avLst/>
          </a:prstGeom>
          <a:ln>
            <a:noFill/>
          </a:ln>
          <a:effectLst>
            <a:softEdge rad="112500"/>
          </a:effectLst>
        </p:spPr>
      </p:pic>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608083" y="272277"/>
            <a:ext cx="9186041" cy="6278642"/>
          </a:xfrm>
          <a:prstGeom prst="rect">
            <a:avLst/>
          </a:prstGeom>
        </p:spPr>
        <p:txBody>
          <a:bodyPr wrap="square">
            <a:spAutoFit/>
          </a:bodyPr>
          <a:lstStyle/>
          <a:p>
            <a:pPr algn="r" rtl="1">
              <a:lnSpc>
                <a:spcPct val="150000"/>
              </a:lnSpc>
            </a:pPr>
            <a:r>
              <a:rPr lang="fa-IR" sz="2400" b="1" dirty="0" smtClean="0">
                <a:solidFill>
                  <a:srgbClr val="7030A0"/>
                </a:solidFill>
                <a:cs typeface="B Nazanin" pitchFamily="2" charset="-78"/>
              </a:rPr>
              <a:t>کنترل </a:t>
            </a:r>
            <a:r>
              <a:rPr lang="fa-IR" sz="2400" b="1" dirty="0" smtClean="0">
                <a:solidFill>
                  <a:srgbClr val="7030A0"/>
                </a:solidFill>
                <a:cs typeface="B Nazanin" pitchFamily="2" charset="-78"/>
              </a:rPr>
              <a:t>ﻓﺸﺎر ورﯾﺪ </a:t>
            </a:r>
            <a:r>
              <a:rPr lang="fa-IR" sz="2400" b="1" dirty="0" smtClean="0">
                <a:solidFill>
                  <a:srgbClr val="7030A0"/>
                </a:solidFill>
                <a:cs typeface="B Nazanin" pitchFamily="2" charset="-78"/>
              </a:rPr>
              <a:t>ﻣﺮکزي(</a:t>
            </a:r>
            <a:r>
              <a:rPr lang="en-US" sz="2400" b="1" dirty="0" smtClean="0">
                <a:solidFill>
                  <a:srgbClr val="7030A0"/>
                </a:solidFill>
                <a:cs typeface="B Nazanin" pitchFamily="2" charset="-78"/>
              </a:rPr>
              <a:t>CVP</a:t>
            </a:r>
            <a:r>
              <a:rPr lang="fa-IR" sz="2400" b="1" dirty="0" smtClean="0">
                <a:solidFill>
                  <a:srgbClr val="7030A0"/>
                </a:solidFill>
                <a:cs typeface="B Nazanin" pitchFamily="2" charset="-78"/>
              </a:rPr>
              <a:t>)</a:t>
            </a:r>
          </a:p>
          <a:p>
            <a:pPr algn="r" rtl="1">
              <a:lnSpc>
                <a:spcPct val="150000"/>
              </a:lnSpc>
              <a:buFont typeface="Arial" pitchFamily="34" charset="0"/>
              <a:buChar char="•"/>
            </a:pPr>
            <a:r>
              <a:rPr lang="fa-IR" sz="2400" b="1" dirty="0" smtClean="0">
                <a:cs typeface="B Nazanin" pitchFamily="2" charset="-78"/>
              </a:rPr>
              <a:t>ﻧﺸﺎن </a:t>
            </a:r>
            <a:r>
              <a:rPr lang="fa-IR" sz="2400" b="1" dirty="0" smtClean="0">
                <a:cs typeface="B Nazanin" pitchFamily="2" charset="-78"/>
              </a:rPr>
              <a:t>دﻫﻨﺪه ﻓﺸﺎر </a:t>
            </a:r>
            <a:r>
              <a:rPr lang="fa-IR" sz="2400" b="1" dirty="0" smtClean="0">
                <a:cs typeface="B Nazanin" pitchFamily="2" charset="-78"/>
              </a:rPr>
              <a:t>ﺧﻮن در </a:t>
            </a:r>
            <a:r>
              <a:rPr lang="fa-IR" sz="2400" b="1" dirty="0" smtClean="0">
                <a:cs typeface="B Nazanin" pitchFamily="2" charset="-78"/>
              </a:rPr>
              <a:t>ورﯾﺪ اﺟﻮف </a:t>
            </a:r>
            <a:r>
              <a:rPr lang="fa-IR" sz="2400" b="1" dirty="0" smtClean="0">
                <a:cs typeface="B Nazanin" pitchFamily="2" charset="-78"/>
              </a:rPr>
              <a:t>ﻓﻮﻗﺎنی ودﻫﻠﯿﺰ راﺳﺖ اﺳﺖ.</a:t>
            </a:r>
            <a:endParaRPr lang="fa-IR" sz="2400" b="1" dirty="0" smtClean="0">
              <a:cs typeface="B Nazanin" pitchFamily="2" charset="-78"/>
            </a:endParaRPr>
          </a:p>
          <a:p>
            <a:pPr algn="r" rtl="1">
              <a:lnSpc>
                <a:spcPct val="150000"/>
              </a:lnSpc>
              <a:buFont typeface="Arial" pitchFamily="34" charset="0"/>
              <a:buChar char="•"/>
            </a:pPr>
            <a:r>
              <a:rPr lang="fa-IR" sz="2400" b="1" dirty="0" smtClean="0">
                <a:cs typeface="B Nazanin" pitchFamily="2" charset="-78"/>
              </a:rPr>
              <a:t>منعکس کننده ﻓﺸﺎر پرﺷﺪگی </a:t>
            </a:r>
            <a:r>
              <a:rPr lang="fa-IR" sz="2400" b="1" dirty="0" smtClean="0">
                <a:cs typeface="B Nazanin" pitchFamily="2" charset="-78"/>
              </a:rPr>
              <a:t>ﺑﻄﻦ </a:t>
            </a:r>
            <a:r>
              <a:rPr lang="fa-IR" sz="2400" b="1" dirty="0" smtClean="0">
                <a:cs typeface="B Nazanin" pitchFamily="2" charset="-78"/>
              </a:rPr>
              <a:t>راﺳﺖ ﻧﯿﺰ </a:t>
            </a:r>
            <a:r>
              <a:rPr lang="fa-IR" sz="2400" b="1" dirty="0" smtClean="0">
                <a:cs typeface="B Nazanin" pitchFamily="2" charset="-78"/>
              </a:rPr>
              <a:t>ﻫﺴﺖ </a:t>
            </a:r>
            <a:r>
              <a:rPr lang="fa-IR" sz="2400" b="1" dirty="0" smtClean="0">
                <a:cs typeface="B Nazanin" pitchFamily="2" charset="-78"/>
              </a:rPr>
              <a:t>وﺗﻮاﻧﺎیی </a:t>
            </a:r>
            <a:r>
              <a:rPr lang="fa-IR" sz="2400" b="1" dirty="0" smtClean="0">
                <a:cs typeface="B Nazanin" pitchFamily="2" charset="-78"/>
              </a:rPr>
              <a:t>ﺑﻄﻦ راﺳﺖ را در </a:t>
            </a:r>
            <a:r>
              <a:rPr lang="fa-IR" sz="2400" b="1" dirty="0" smtClean="0">
                <a:cs typeface="B Nazanin" pitchFamily="2" charset="-78"/>
              </a:rPr>
              <a:t>پمپاژ </a:t>
            </a:r>
            <a:r>
              <a:rPr lang="fa-IR" sz="2400" b="1" dirty="0" smtClean="0">
                <a:cs typeface="B Nazanin" pitchFamily="2" charset="-78"/>
              </a:rPr>
              <a:t>ﺧﻮنﻧﺸﺎن </a:t>
            </a:r>
            <a:r>
              <a:rPr lang="fa-IR" sz="2400" b="1" dirty="0" smtClean="0">
                <a:cs typeface="B Nazanin" pitchFamily="2" charset="-78"/>
              </a:rPr>
              <a:t>می دﻫﺪ.</a:t>
            </a:r>
            <a:endParaRPr lang="fa-IR" sz="2400" b="1" dirty="0" smtClean="0">
              <a:cs typeface="B Nazanin" pitchFamily="2" charset="-78"/>
            </a:endParaRPr>
          </a:p>
          <a:p>
            <a:pPr algn="r" rtl="1">
              <a:lnSpc>
                <a:spcPct val="150000"/>
              </a:lnSpc>
              <a:buFont typeface="Arial" pitchFamily="34" charset="0"/>
              <a:buChar char="•"/>
            </a:pPr>
            <a:r>
              <a:rPr lang="fa-IR" sz="2400" b="1" dirty="0" smtClean="0">
                <a:cs typeface="B Nazanin" pitchFamily="2" charset="-78"/>
              </a:rPr>
              <a:t>ﻧﺎرﺳﺎیی </a:t>
            </a:r>
            <a:r>
              <a:rPr lang="fa-IR" sz="2400" b="1" dirty="0" smtClean="0">
                <a:cs typeface="B Nazanin" pitchFamily="2" charset="-78"/>
              </a:rPr>
              <a:t>ﺑﻄﻦ راﺳﺖ را ﻧﺸﺎن </a:t>
            </a:r>
            <a:r>
              <a:rPr lang="fa-IR" sz="2400" b="1" dirty="0" smtClean="0">
                <a:cs typeface="B Nazanin" pitchFamily="2" charset="-78"/>
              </a:rPr>
              <a:t>می دﻫﺪ.</a:t>
            </a:r>
            <a:endParaRPr lang="fa-IR" sz="2400" b="1" dirty="0" smtClean="0">
              <a:cs typeface="B Nazanin" pitchFamily="2" charset="-78"/>
            </a:endParaRPr>
          </a:p>
          <a:p>
            <a:pPr algn="r" rtl="1">
              <a:lnSpc>
                <a:spcPct val="150000"/>
              </a:lnSpc>
              <a:buFont typeface="Arial" pitchFamily="34" charset="0"/>
              <a:buChar char="•"/>
            </a:pPr>
            <a:r>
              <a:rPr lang="fa-IR" sz="2400" b="1" dirty="0" smtClean="0">
                <a:cs typeface="B Nazanin" pitchFamily="2" charset="-78"/>
              </a:rPr>
              <a:t>چون </a:t>
            </a:r>
            <a:r>
              <a:rPr lang="fa-IR" sz="2400" b="1" dirty="0" smtClean="0">
                <a:cs typeface="B Nazanin" pitchFamily="2" charset="-78"/>
              </a:rPr>
              <a:t>ﻣﻌﻤﻮﻻ </a:t>
            </a:r>
            <a:r>
              <a:rPr lang="fa-IR" sz="2400" b="1" dirty="0" smtClean="0">
                <a:cs typeface="B Nazanin" pitchFamily="2" charset="-78"/>
              </a:rPr>
              <a:t>ﻧﺎرﺳﺎیی </a:t>
            </a:r>
            <a:r>
              <a:rPr lang="fa-IR" sz="2400" b="1" dirty="0" smtClean="0">
                <a:cs typeface="B Nazanin" pitchFamily="2" charset="-78"/>
              </a:rPr>
              <a:t>ﺑﻄﻦ راﺳﺖ ﺑﺪﻧﺒﺎل </a:t>
            </a:r>
            <a:r>
              <a:rPr lang="fa-IR" sz="2400" b="1" dirty="0" smtClean="0">
                <a:cs typeface="B Nazanin" pitchFamily="2" charset="-78"/>
              </a:rPr>
              <a:t>ﻧﺎرﺳﺎیی </a:t>
            </a:r>
            <a:r>
              <a:rPr lang="fa-IR" sz="2400" b="1" dirty="0" smtClean="0">
                <a:cs typeface="B Nazanin" pitchFamily="2" charset="-78"/>
              </a:rPr>
              <a:t>ﺑﻄﻦ چپ اﯾﺠﺎد </a:t>
            </a:r>
            <a:r>
              <a:rPr lang="fa-IR" sz="2400" b="1" dirty="0" smtClean="0">
                <a:cs typeface="B Nazanin" pitchFamily="2" charset="-78"/>
              </a:rPr>
              <a:t>می ﺷﻮد.</a:t>
            </a:r>
            <a:endParaRPr lang="fa-IR" sz="2400" b="1" dirty="0" smtClean="0">
              <a:cs typeface="B Nazanin" pitchFamily="2" charset="-78"/>
            </a:endParaRPr>
          </a:p>
          <a:p>
            <a:pPr algn="r" rtl="1">
              <a:lnSpc>
                <a:spcPct val="150000"/>
              </a:lnSpc>
              <a:buFont typeface="Arial" pitchFamily="34" charset="0"/>
              <a:buChar char="•"/>
            </a:pPr>
            <a:r>
              <a:rPr lang="fa-IR" sz="2400" b="1" dirty="0" smtClean="0">
                <a:cs typeface="B Nazanin" pitchFamily="2" charset="-78"/>
              </a:rPr>
              <a:t>ﻟﺬا اﻓﺰاﯾﺶ</a:t>
            </a:r>
            <a:r>
              <a:rPr lang="en-US" sz="2400" b="1" dirty="0" smtClean="0">
                <a:cs typeface="B Nazanin" pitchFamily="2" charset="-78"/>
              </a:rPr>
              <a:t>CVP</a:t>
            </a:r>
            <a:r>
              <a:rPr lang="fa-IR" sz="2400" b="1" dirty="0" smtClean="0">
                <a:cs typeface="B Nazanin" pitchFamily="2" charset="-78"/>
              </a:rPr>
              <a:t> می ﺗﻮاﻧﺪ ﻧﺸﺎﻧﻪ </a:t>
            </a:r>
            <a:r>
              <a:rPr lang="fa-IR" sz="2400" b="1" dirty="0" smtClean="0">
                <a:cs typeface="B Nazanin" pitchFamily="2" charset="-78"/>
              </a:rPr>
              <a:t>دﯾﺮرس </a:t>
            </a:r>
            <a:r>
              <a:rPr lang="fa-IR" sz="2400" b="1" dirty="0" smtClean="0">
                <a:cs typeface="B Nazanin" pitchFamily="2" charset="-78"/>
              </a:rPr>
              <a:t>ﻧﺎرﺳﺎیی </a:t>
            </a:r>
            <a:r>
              <a:rPr lang="fa-IR" sz="2400" b="1" dirty="0" smtClean="0">
                <a:cs typeface="B Nazanin" pitchFamily="2" charset="-78"/>
              </a:rPr>
              <a:t>ﺑﻄﻦ </a:t>
            </a:r>
            <a:r>
              <a:rPr lang="fa-IR" sz="2400" b="1" dirty="0" smtClean="0">
                <a:cs typeface="B Nazanin" pitchFamily="2" charset="-78"/>
              </a:rPr>
              <a:t>چپ ﺑﺎﺷﺪ.</a:t>
            </a:r>
            <a:endParaRPr lang="fa-IR" sz="2400" b="1" dirty="0" smtClean="0">
              <a:cs typeface="B Nazanin" pitchFamily="2" charset="-78"/>
            </a:endParaRPr>
          </a:p>
          <a:p>
            <a:pPr algn="r" rtl="1">
              <a:lnSpc>
                <a:spcPct val="150000"/>
              </a:lnSpc>
              <a:buFont typeface="Arial" pitchFamily="34" charset="0"/>
              <a:buChar char="•"/>
            </a:pPr>
            <a:r>
              <a:rPr lang="fa-IR" sz="2400" b="1" dirty="0" smtClean="0">
                <a:cs typeface="B Nazanin" pitchFamily="2" charset="-78"/>
              </a:rPr>
              <a:t>یک </a:t>
            </a:r>
            <a:r>
              <a:rPr lang="fa-IR" sz="2400" b="1" dirty="0" smtClean="0">
                <a:cs typeface="B Nazanin" pitchFamily="2" charset="-78"/>
              </a:rPr>
              <a:t>راﻫﻨﻤﺎي ﻣﻬﻢ </a:t>
            </a:r>
            <a:r>
              <a:rPr lang="fa-IR" sz="2400" b="1" dirty="0" smtClean="0">
                <a:cs typeface="B Nazanin" pitchFamily="2" charset="-78"/>
              </a:rPr>
              <a:t>ﺑﺮاي جایگزینی  </a:t>
            </a:r>
            <a:r>
              <a:rPr lang="fa-IR" sz="2400" b="1" dirty="0" smtClean="0">
                <a:cs typeface="B Nazanin" pitchFamily="2" charset="-78"/>
              </a:rPr>
              <a:t>ﻣﺎﯾﻌﺎت در ﺑﯿﻤﺎران ﺑﺪ </a:t>
            </a:r>
            <a:r>
              <a:rPr lang="fa-IR" sz="2400" b="1" dirty="0" smtClean="0">
                <a:cs typeface="B Nazanin" pitchFamily="2" charset="-78"/>
              </a:rPr>
              <a:t>ﺣﺎل می ﺑﺎﺷﺪ.</a:t>
            </a:r>
            <a:endParaRPr lang="fa-IR" sz="2400" b="1" dirty="0" smtClean="0">
              <a:cs typeface="B Nazanin" pitchFamily="2" charset="-78"/>
            </a:endParaRPr>
          </a:p>
          <a:p>
            <a:pPr algn="r" rtl="1">
              <a:lnSpc>
                <a:spcPct val="150000"/>
              </a:lnSpc>
              <a:buFont typeface="Arial" pitchFamily="34" charset="0"/>
              <a:buChar char="•"/>
            </a:pPr>
            <a:r>
              <a:rPr lang="fa-IR" sz="2400" b="1" dirty="0" smtClean="0">
                <a:cs typeface="B Nazanin" pitchFamily="2" charset="-78"/>
              </a:rPr>
              <a:t>ﻣﻘﺪار </a:t>
            </a:r>
            <a:r>
              <a:rPr lang="fa-IR" sz="2400" b="1" dirty="0" smtClean="0">
                <a:cs typeface="B Nazanin" pitchFamily="2" charset="-78"/>
              </a:rPr>
              <a:t>ﻧﺮﻣﺎل ﻓﺸﺎر ورﯾﺪ </a:t>
            </a:r>
            <a:r>
              <a:rPr lang="fa-IR" sz="2400" b="1" dirty="0" smtClean="0">
                <a:cs typeface="B Nazanin" pitchFamily="2" charset="-78"/>
              </a:rPr>
              <a:t>ﻣﺮکزي</a:t>
            </a:r>
            <a:r>
              <a:rPr lang="en-US" sz="2400" b="1" dirty="0" smtClean="0">
                <a:cs typeface="B Nazanin" pitchFamily="2" charset="-78"/>
              </a:rPr>
              <a:t>cmH2O 12-2</a:t>
            </a:r>
            <a:r>
              <a:rPr lang="fa-IR" sz="2400" b="1" dirty="0" smtClean="0">
                <a:cs typeface="B Nazanin" pitchFamily="2" charset="-78"/>
              </a:rPr>
              <a:t>اﺳﺖ</a:t>
            </a:r>
            <a:r>
              <a:rPr lang="fa-IR" sz="2400" b="1" dirty="0" smtClean="0">
                <a:cs typeface="B Nazanin" pitchFamily="2" charset="-78"/>
              </a:rPr>
              <a:t>.</a:t>
            </a:r>
          </a:p>
          <a:p>
            <a:pPr algn="r" rtl="1">
              <a:lnSpc>
                <a:spcPct val="150000"/>
              </a:lnSpc>
              <a:buFont typeface="Arial" pitchFamily="34" charset="0"/>
              <a:buChar char="•"/>
            </a:pPr>
            <a:r>
              <a:rPr lang="fa-IR" sz="2400" b="1" dirty="0" smtClean="0">
                <a:cs typeface="B Nazanin" pitchFamily="2" charset="-78"/>
              </a:rPr>
              <a:t>کاﻫﺶ </a:t>
            </a:r>
            <a:r>
              <a:rPr lang="fa-IR" sz="2400" b="1" dirty="0" smtClean="0">
                <a:cs typeface="B Nazanin" pitchFamily="2" charset="-78"/>
              </a:rPr>
              <a:t>ﯾﺎ اﻓﺰاﯾﺶ </a:t>
            </a:r>
            <a:r>
              <a:rPr lang="en-US" sz="2400" b="1" dirty="0" smtClean="0">
                <a:cs typeface="B Nazanin" pitchFamily="2" charset="-78"/>
              </a:rPr>
              <a:t> CVP</a:t>
            </a:r>
            <a:r>
              <a:rPr lang="fa-IR" sz="2400" b="1" dirty="0" smtClean="0">
                <a:cs typeface="B Nazanin" pitchFamily="2" charset="-78"/>
              </a:rPr>
              <a:t>ﻧﺸﺎﻧﻪ </a:t>
            </a:r>
            <a:r>
              <a:rPr lang="fa-IR" sz="2400" b="1" dirty="0" smtClean="0">
                <a:cs typeface="B Nazanin" pitchFamily="2" charset="-78"/>
              </a:rPr>
              <a:t>کاﻫﺶ </a:t>
            </a:r>
            <a:r>
              <a:rPr lang="fa-IR" sz="2400" b="1" dirty="0" smtClean="0">
                <a:cs typeface="B Nazanin" pitchFamily="2" charset="-78"/>
              </a:rPr>
              <a:t>ﯾﺎ اﻓﺰاﯾﺶ ﺣﺠﻢ ﺧﻮن در </a:t>
            </a:r>
            <a:r>
              <a:rPr lang="fa-IR" sz="2400" b="1" dirty="0" smtClean="0">
                <a:cs typeface="B Nazanin" pitchFamily="2" charset="-78"/>
              </a:rPr>
              <a:t>گردش میباشد.</a:t>
            </a:r>
            <a:endParaRPr lang="fa-IR" sz="2400" b="1" dirty="0" smtClean="0">
              <a:cs typeface="B Nazanin" pitchFamily="2" charset="-78"/>
            </a:endParaRPr>
          </a:p>
          <a:p>
            <a:pPr algn="r" rtl="1">
              <a:lnSpc>
                <a:spcPct val="150000"/>
              </a:lnSpc>
            </a:pPr>
            <a:r>
              <a:rPr lang="fa-IR" sz="2400" b="1" dirty="0" smtClean="0">
                <a:solidFill>
                  <a:srgbClr val="C00000"/>
                </a:solidFill>
                <a:cs typeface="B Nazanin" pitchFamily="2" charset="-78"/>
              </a:rPr>
              <a:t>ﺷﺎﯾﻌﺘﺮﯾﻦ </a:t>
            </a:r>
            <a:r>
              <a:rPr lang="fa-IR" sz="2400" b="1" dirty="0" smtClean="0">
                <a:solidFill>
                  <a:srgbClr val="C00000"/>
                </a:solidFill>
                <a:cs typeface="B Nazanin" pitchFamily="2" charset="-78"/>
              </a:rPr>
              <a:t>ﻋﻮارض</a:t>
            </a:r>
            <a:r>
              <a:rPr lang="en-US" sz="2400" b="1" dirty="0" smtClean="0">
                <a:solidFill>
                  <a:srgbClr val="C00000"/>
                </a:solidFill>
                <a:cs typeface="B Nazanin" pitchFamily="2" charset="-78"/>
              </a:rPr>
              <a:t>CVP</a:t>
            </a:r>
            <a:r>
              <a:rPr lang="fa-IR" sz="2400" b="1" dirty="0" smtClean="0">
                <a:solidFill>
                  <a:srgbClr val="C00000"/>
                </a:solidFill>
                <a:cs typeface="B Nazanin" pitchFamily="2" charset="-78"/>
              </a:rPr>
              <a:t>ﺷﺎﻣﻞ:اﻓﺰاﯾﺶ ﺣﺠﻢ، ﻓﻠﺒﯿﺖ، </a:t>
            </a:r>
            <a:r>
              <a:rPr lang="fa-IR" sz="2400" b="1" dirty="0" smtClean="0">
                <a:solidFill>
                  <a:srgbClr val="C00000"/>
                </a:solidFill>
                <a:cs typeface="B Nazanin" pitchFamily="2" charset="-78"/>
              </a:rPr>
              <a:t>سپتیسمی، </a:t>
            </a:r>
            <a:r>
              <a:rPr lang="fa-IR" sz="2400" b="1" dirty="0" smtClean="0">
                <a:solidFill>
                  <a:srgbClr val="C00000"/>
                </a:solidFill>
                <a:cs typeface="B Nazanin" pitchFamily="2" charset="-78"/>
              </a:rPr>
              <a:t>و </a:t>
            </a:r>
            <a:r>
              <a:rPr lang="fa-IR" sz="2400" b="1" dirty="0" smtClean="0">
                <a:solidFill>
                  <a:srgbClr val="C00000"/>
                </a:solidFill>
                <a:cs typeface="B Nazanin" pitchFamily="2" charset="-78"/>
              </a:rPr>
              <a:t>آﻣﺒﻮلی </a:t>
            </a:r>
            <a:r>
              <a:rPr lang="fa-IR" sz="2400" b="1" dirty="0" smtClean="0">
                <a:solidFill>
                  <a:srgbClr val="C00000"/>
                </a:solidFill>
                <a:cs typeface="B Nazanin" pitchFamily="2" charset="-78"/>
              </a:rPr>
              <a:t>ﻫﻮا</a:t>
            </a:r>
          </a:p>
        </p:txBody>
      </p:sp>
      <p:pic>
        <p:nvPicPr>
          <p:cNvPr id="51202" name="Picture 2" descr="C:\Users\App7\Desktop\cvp.jpg"/>
          <p:cNvPicPr>
            <a:picLocks noChangeAspect="1" noChangeArrowheads="1"/>
          </p:cNvPicPr>
          <p:nvPr/>
        </p:nvPicPr>
        <p:blipFill>
          <a:blip r:embed="rId2" cstate="print"/>
          <a:srcRect/>
          <a:stretch>
            <a:fillRect/>
          </a:stretch>
        </p:blipFill>
        <p:spPr bwMode="auto">
          <a:xfrm>
            <a:off x="290457" y="2054711"/>
            <a:ext cx="2716578" cy="1344706"/>
          </a:xfrm>
          <a:prstGeom prst="rect">
            <a:avLst/>
          </a:prstGeom>
          <a:noFill/>
        </p:spPr>
      </p:pic>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597572" y="167175"/>
            <a:ext cx="9238593" cy="6278642"/>
          </a:xfrm>
          <a:prstGeom prst="rect">
            <a:avLst/>
          </a:prstGeom>
        </p:spPr>
        <p:txBody>
          <a:bodyPr wrap="square">
            <a:spAutoFit/>
          </a:bodyPr>
          <a:lstStyle/>
          <a:p>
            <a:pPr algn="r" rtl="1">
              <a:lnSpc>
                <a:spcPct val="150000"/>
              </a:lnSpc>
            </a:pPr>
            <a:r>
              <a:rPr lang="fa-IR" sz="2000" b="1" dirty="0" smtClean="0">
                <a:solidFill>
                  <a:srgbClr val="7030A0"/>
                </a:solidFill>
                <a:cs typeface="B Titr" pitchFamily="2" charset="-78"/>
              </a:rPr>
              <a:t>ﻓﺸﺎر وج ﻣﻮﯾﺮگ رﯾﻮي(</a:t>
            </a:r>
            <a:r>
              <a:rPr lang="en-US" sz="2400" b="1" dirty="0" smtClean="0">
                <a:solidFill>
                  <a:srgbClr val="7030A0"/>
                </a:solidFill>
                <a:cs typeface="B Nazanin" pitchFamily="2" charset="-78"/>
              </a:rPr>
              <a:t>P</a:t>
            </a:r>
            <a:r>
              <a:rPr lang="en-US" sz="2400" b="1" dirty="0" smtClean="0">
                <a:solidFill>
                  <a:srgbClr val="7030A0"/>
                </a:solidFill>
                <a:cs typeface="B Nazanin" pitchFamily="2" charset="-78"/>
              </a:rPr>
              <a:t>CWP</a:t>
            </a:r>
            <a:r>
              <a:rPr lang="fa-IR" sz="2400" b="1" dirty="0" smtClean="0">
                <a:solidFill>
                  <a:srgbClr val="7030A0"/>
                </a:solidFill>
                <a:cs typeface="B Nazanin" pitchFamily="2" charset="-78"/>
              </a:rPr>
              <a:t>ﯾﺎ</a:t>
            </a:r>
            <a:r>
              <a:rPr lang="en-US" sz="2400" b="1" dirty="0" smtClean="0">
                <a:solidFill>
                  <a:srgbClr val="7030A0"/>
                </a:solidFill>
                <a:cs typeface="B Nazanin" pitchFamily="2" charset="-78"/>
              </a:rPr>
              <a:t>LVEDP</a:t>
            </a:r>
            <a:r>
              <a:rPr lang="fa-IR" sz="2400" b="1" dirty="0" smtClean="0">
                <a:solidFill>
                  <a:srgbClr val="7030A0"/>
                </a:solidFill>
                <a:cs typeface="B Nazanin" pitchFamily="2" charset="-78"/>
              </a:rPr>
              <a:t>)</a:t>
            </a:r>
          </a:p>
          <a:p>
            <a:pPr algn="r" rtl="1">
              <a:lnSpc>
                <a:spcPct val="150000"/>
              </a:lnSpc>
            </a:pPr>
            <a:endParaRPr lang="en-US" sz="2400" b="1" dirty="0" smtClean="0">
              <a:solidFill>
                <a:srgbClr val="7030A0"/>
              </a:solidFill>
              <a:cs typeface="B Nazanin" pitchFamily="2" charset="-78"/>
            </a:endParaRPr>
          </a:p>
          <a:p>
            <a:pPr algn="r" rtl="1">
              <a:lnSpc>
                <a:spcPct val="150000"/>
              </a:lnSpc>
            </a:pPr>
            <a:r>
              <a:rPr lang="fa-IR" sz="2000" b="1" dirty="0" smtClean="0">
                <a:cs typeface="B Nazanin" pitchFamily="2" charset="-78"/>
              </a:rPr>
              <a:t>ﺑﺮايﺑﺮرسی </a:t>
            </a:r>
            <a:r>
              <a:rPr lang="fa-IR" sz="2000" b="1" dirty="0" smtClean="0">
                <a:cs typeface="B Nazanin" pitchFamily="2" charset="-78"/>
              </a:rPr>
              <a:t>دﻗﯿﻖ ﺗﺮ ﺑﻄﻦ </a:t>
            </a:r>
            <a:r>
              <a:rPr lang="fa-IR" sz="2000" b="1" dirty="0" smtClean="0">
                <a:cs typeface="B Nazanin" pitchFamily="2" charset="-78"/>
              </a:rPr>
              <a:t>چپ از </a:t>
            </a:r>
            <a:r>
              <a:rPr lang="fa-IR" sz="2000" b="1" dirty="0" smtClean="0">
                <a:cs typeface="B Nazanin" pitchFamily="2" charset="-78"/>
              </a:rPr>
              <a:t>ﻓﺸﺎر وج ﻣﻮﯾﺮگ </a:t>
            </a:r>
            <a:r>
              <a:rPr lang="fa-IR" sz="2000" b="1" dirty="0" smtClean="0">
                <a:cs typeface="B Nazanin" pitchFamily="2" charset="-78"/>
              </a:rPr>
              <a:t>رﯾﻮي که بیانگر فشارپایان </a:t>
            </a:r>
            <a:r>
              <a:rPr lang="fa-IR" sz="2000" b="1" dirty="0" smtClean="0">
                <a:cs typeface="B Nazanin" pitchFamily="2" charset="-78"/>
              </a:rPr>
              <a:t>دﯾﺎﺳﺘﻮل ﺑﻄﻦ </a:t>
            </a:r>
            <a:r>
              <a:rPr lang="fa-IR" sz="2000" b="1" dirty="0" smtClean="0">
                <a:cs typeface="B Nazanin" pitchFamily="2" charset="-78"/>
              </a:rPr>
              <a:t>چپ اﺳﺖ </a:t>
            </a:r>
            <a:r>
              <a:rPr lang="fa-IR" sz="2000" b="1" dirty="0" smtClean="0">
                <a:cs typeface="B Nazanin" pitchFamily="2" charset="-78"/>
              </a:rPr>
              <a:t>اﺳﺘﻔﺎده </a:t>
            </a:r>
            <a:r>
              <a:rPr lang="fa-IR" sz="2000" b="1" dirty="0" smtClean="0">
                <a:cs typeface="B Nazanin" pitchFamily="2" charset="-78"/>
              </a:rPr>
              <a:t>میشود.</a:t>
            </a:r>
            <a:endParaRPr lang="fa-IR" sz="2000" b="1" dirty="0" smtClean="0">
              <a:cs typeface="B Nazanin" pitchFamily="2" charset="-78"/>
            </a:endParaRPr>
          </a:p>
          <a:p>
            <a:pPr algn="r" rtl="1">
              <a:lnSpc>
                <a:spcPct val="150000"/>
              </a:lnSpc>
            </a:pPr>
            <a:r>
              <a:rPr lang="fa-IR" sz="2000" b="1" dirty="0" smtClean="0">
                <a:solidFill>
                  <a:srgbClr val="002060"/>
                </a:solidFill>
                <a:cs typeface="B Nazanin" pitchFamily="2" charset="-78"/>
              </a:rPr>
              <a:t>در پایان دﯾﺎﺳﺘﻮل که دریچه </a:t>
            </a:r>
            <a:r>
              <a:rPr lang="fa-IR" sz="2000" b="1" dirty="0" smtClean="0">
                <a:solidFill>
                  <a:srgbClr val="002060"/>
                </a:solidFill>
                <a:cs typeface="B Nazanin" pitchFamily="2" charset="-78"/>
              </a:rPr>
              <a:t>ﻣﯿﺘﺮال ﺑﺎز اﺳﺖ،ﻓﺸﺎر وج ﻣﻮﯾﺮگ رﯾﻮي ﺑﺎ ﻓﺸﺎردﻫﻠﯿﺰ چپ و ﻓﺸﺎر ﺑﻄﻦ چپ ﺑﺮاﺑﺮ </a:t>
            </a:r>
            <a:r>
              <a:rPr lang="fa-IR" sz="2000" b="1" dirty="0" smtClean="0">
                <a:solidFill>
                  <a:srgbClr val="002060"/>
                </a:solidFill>
                <a:cs typeface="B Nazanin" pitchFamily="2" charset="-78"/>
              </a:rPr>
              <a:t>اﺳﺖ</a:t>
            </a:r>
            <a:r>
              <a:rPr lang="fa-IR" sz="2000" b="1" dirty="0" smtClean="0">
                <a:cs typeface="B Nazanin" pitchFamily="2" charset="-78"/>
              </a:rPr>
              <a:t>.</a:t>
            </a:r>
            <a:endParaRPr lang="fa-IR" sz="2000" b="1" dirty="0" smtClean="0">
              <a:cs typeface="B Nazanin" pitchFamily="2" charset="-78"/>
            </a:endParaRPr>
          </a:p>
          <a:p>
            <a:pPr algn="r" rtl="1">
              <a:lnSpc>
                <a:spcPct val="150000"/>
              </a:lnSpc>
            </a:pPr>
            <a:r>
              <a:rPr lang="fa-IR" sz="2000" b="1" dirty="0" smtClean="0">
                <a:solidFill>
                  <a:srgbClr val="FF0000"/>
                </a:solidFill>
                <a:cs typeface="B Nazanin" pitchFamily="2" charset="-78"/>
              </a:rPr>
              <a:t>ﻣﻘﺪارﻧﺮﻣﺎل آن </a:t>
            </a:r>
            <a:r>
              <a:rPr lang="en-US" sz="2000" b="1" dirty="0" smtClean="0">
                <a:solidFill>
                  <a:srgbClr val="FF0000"/>
                </a:solidFill>
                <a:cs typeface="B Nazanin" pitchFamily="2" charset="-78"/>
              </a:rPr>
              <a:t> mmHg13-4</a:t>
            </a:r>
            <a:r>
              <a:rPr lang="fa-IR" sz="2000" b="1" dirty="0" smtClean="0">
                <a:solidFill>
                  <a:srgbClr val="FF0000"/>
                </a:solidFill>
                <a:cs typeface="B Nazanin" pitchFamily="2" charset="-78"/>
              </a:rPr>
              <a:t>اﺳﺖ</a:t>
            </a:r>
            <a:r>
              <a:rPr lang="fa-IR" sz="2000" b="1" dirty="0" smtClean="0">
                <a:solidFill>
                  <a:srgbClr val="FF0000"/>
                </a:solidFill>
                <a:cs typeface="B Nazanin" pitchFamily="2" charset="-78"/>
              </a:rPr>
              <a:t>. </a:t>
            </a:r>
          </a:p>
          <a:p>
            <a:pPr algn="r" rtl="1">
              <a:lnSpc>
                <a:spcPct val="150000"/>
              </a:lnSpc>
            </a:pPr>
            <a:r>
              <a:rPr lang="fa-IR" sz="2000" b="1" dirty="0" smtClean="0">
                <a:cs typeface="B Nazanin" pitchFamily="2" charset="-78"/>
              </a:rPr>
              <a:t>ﺑﺎﻻ </a:t>
            </a:r>
            <a:r>
              <a:rPr lang="fa-IR" sz="2000" b="1" dirty="0" smtClean="0">
                <a:cs typeface="B Nazanin" pitchFamily="2" charset="-78"/>
              </a:rPr>
              <a:t>رﻓﺘﻦ اﯾﻦ ﻓﺸﺎر ﻧﺸﺎﻧﻪ </a:t>
            </a:r>
            <a:r>
              <a:rPr lang="fa-IR" sz="2000" b="1" dirty="0" smtClean="0">
                <a:cs typeface="B Nazanin" pitchFamily="2" charset="-78"/>
              </a:rPr>
              <a:t>ﻧﺎرﺳﺎیی </a:t>
            </a:r>
            <a:r>
              <a:rPr lang="fa-IR" sz="2000" b="1" dirty="0" smtClean="0">
                <a:cs typeface="B Nazanin" pitchFamily="2" charset="-78"/>
              </a:rPr>
              <a:t>ﺑﻄﻦ چپ، </a:t>
            </a:r>
            <a:r>
              <a:rPr lang="fa-IR" sz="2000" b="1" dirty="0" smtClean="0">
                <a:cs typeface="B Nazanin" pitchFamily="2" charset="-78"/>
              </a:rPr>
              <a:t>وﺑﺪﻧﺒﺎل </a:t>
            </a:r>
            <a:r>
              <a:rPr lang="en-US" sz="2000" b="1" dirty="0" smtClean="0">
                <a:cs typeface="B Nazanin" pitchFamily="2" charset="-78"/>
              </a:rPr>
              <a:t> MI</a:t>
            </a:r>
            <a:r>
              <a:rPr lang="fa-IR" sz="2000" b="1" dirty="0" smtClean="0">
                <a:cs typeface="B Nazanin" pitchFamily="2" charset="-78"/>
              </a:rPr>
              <a:t>ﻧﺸﺎﻧﻪ </a:t>
            </a:r>
            <a:r>
              <a:rPr lang="fa-IR" sz="2000" b="1" u="sng" dirty="0" smtClean="0">
                <a:cs typeface="B Nazanin" pitchFamily="2" charset="-78"/>
              </a:rPr>
              <a:t>وﺳﻌﺖ ﺿﺎﯾﻌﻪ </a:t>
            </a:r>
            <a:r>
              <a:rPr lang="fa-IR" sz="2000" b="1" dirty="0" smtClean="0">
                <a:cs typeface="B Nazanin" pitchFamily="2" charset="-78"/>
              </a:rPr>
              <a:t>اﺳﺖ.</a:t>
            </a:r>
            <a:endParaRPr lang="fa-IR" sz="2000" b="1" dirty="0" smtClean="0">
              <a:cs typeface="B Nazanin" pitchFamily="2" charset="-78"/>
            </a:endParaRPr>
          </a:p>
          <a:p>
            <a:pPr algn="r" rtl="1">
              <a:lnSpc>
                <a:spcPct val="150000"/>
              </a:lnSpc>
            </a:pPr>
            <a:r>
              <a:rPr lang="fa-IR" sz="2000" b="1" dirty="0" smtClean="0">
                <a:cs typeface="B Nazanin" pitchFamily="2" charset="-78"/>
              </a:rPr>
              <a:t>ﺑﻌﺪ </a:t>
            </a:r>
            <a:r>
              <a:rPr lang="fa-IR" sz="2000" b="1" dirty="0" smtClean="0">
                <a:cs typeface="B Nazanin" pitchFamily="2" charset="-78"/>
              </a:rPr>
              <a:t>از</a:t>
            </a:r>
            <a:r>
              <a:rPr lang="en-US" sz="2000" b="1" dirty="0" smtClean="0">
                <a:cs typeface="B Nazanin" pitchFamily="2" charset="-78"/>
              </a:rPr>
              <a:t>MI</a:t>
            </a:r>
            <a:r>
              <a:rPr lang="fa-IR" sz="2000" b="1" dirty="0" smtClean="0">
                <a:cs typeface="B Nazanin" pitchFamily="2" charset="-78"/>
              </a:rPr>
              <a:t> ﻣﻌﻤﻮﻻ ﺑﯿﻦ 18-15 میباشد .</a:t>
            </a:r>
          </a:p>
          <a:p>
            <a:pPr algn="r" rtl="1">
              <a:lnSpc>
                <a:spcPct val="150000"/>
              </a:lnSpc>
            </a:pPr>
            <a:r>
              <a:rPr lang="fa-IR" sz="2000" b="1" dirty="0" smtClean="0">
                <a:cs typeface="B Nazanin" pitchFamily="2" charset="-78"/>
              </a:rPr>
              <a:t>اگرﺑﺎﻻﺗﺮ </a:t>
            </a:r>
            <a:r>
              <a:rPr lang="fa-IR" sz="2000" b="1" dirty="0" smtClean="0">
                <a:cs typeface="B Nazanin" pitchFamily="2" charset="-78"/>
              </a:rPr>
              <a:t>از18رود ادم </a:t>
            </a:r>
            <a:r>
              <a:rPr lang="fa-IR" sz="2000" b="1" dirty="0" smtClean="0">
                <a:cs typeface="B Nazanin" pitchFamily="2" charset="-78"/>
              </a:rPr>
              <a:t>رﯾﻪ ﺷﺮوع </a:t>
            </a:r>
            <a:r>
              <a:rPr lang="fa-IR" sz="2000" b="1" dirty="0" smtClean="0">
                <a:cs typeface="B Nazanin" pitchFamily="2" charset="-78"/>
              </a:rPr>
              <a:t>ﻣی ﺷﻮد ، رﺳﯿﺪن </a:t>
            </a:r>
            <a:r>
              <a:rPr lang="fa-IR" sz="2000" b="1" dirty="0" smtClean="0">
                <a:cs typeface="B Nazanin" pitchFamily="2" charset="-78"/>
              </a:rPr>
              <a:t>آن به 25 ﺧﻄﺮﻧﺎك اﺳﺖ.</a:t>
            </a:r>
          </a:p>
          <a:p>
            <a:pPr algn="r" rtl="1">
              <a:lnSpc>
                <a:spcPct val="150000"/>
              </a:lnSpc>
            </a:pPr>
            <a:endParaRPr lang="fa-IR" sz="2000" b="1" dirty="0" smtClean="0">
              <a:cs typeface="B Nazanin" pitchFamily="2" charset="-78"/>
            </a:endParaRPr>
          </a:p>
          <a:p>
            <a:pPr algn="r" rtl="1">
              <a:lnSpc>
                <a:spcPct val="150000"/>
              </a:lnSpc>
            </a:pPr>
            <a:r>
              <a:rPr lang="fa-IR" sz="2000" b="1" dirty="0" smtClean="0">
                <a:solidFill>
                  <a:srgbClr val="FF0000"/>
                </a:solidFill>
                <a:cs typeface="B Nazanin" pitchFamily="2" charset="-78"/>
              </a:rPr>
              <a:t>ﻋﻮارض </a:t>
            </a:r>
            <a:r>
              <a:rPr lang="fa-IR" sz="2000" b="1" dirty="0" smtClean="0">
                <a:solidFill>
                  <a:srgbClr val="FF0000"/>
                </a:solidFill>
                <a:cs typeface="B Nazanin" pitchFamily="2" charset="-78"/>
              </a:rPr>
              <a:t>ﺷﺎﻣﻞ</a:t>
            </a:r>
            <a:r>
              <a:rPr lang="fa-IR" sz="2000" b="1" dirty="0" smtClean="0">
                <a:solidFill>
                  <a:srgbClr val="FF0000"/>
                </a:solidFill>
                <a:cs typeface="B Nazanin" pitchFamily="2" charset="-78"/>
              </a:rPr>
              <a:t>:</a:t>
            </a:r>
          </a:p>
          <a:p>
            <a:pPr algn="r" rtl="1">
              <a:lnSpc>
                <a:spcPct val="150000"/>
              </a:lnSpc>
            </a:pPr>
            <a:r>
              <a:rPr lang="fa-IR" sz="2000" b="1" dirty="0" smtClean="0">
                <a:cs typeface="B Nazanin" pitchFamily="2" charset="-78"/>
              </a:rPr>
              <a:t>ﻋﻔﻮﻧﺖ</a:t>
            </a:r>
            <a:r>
              <a:rPr lang="fa-IR" sz="2000" b="1" dirty="0" smtClean="0">
                <a:cs typeface="B Nazanin" pitchFamily="2" charset="-78"/>
              </a:rPr>
              <a:t>، </a:t>
            </a:r>
            <a:r>
              <a:rPr lang="fa-IR" sz="2000" b="1" dirty="0" smtClean="0">
                <a:cs typeface="B Nazanin" pitchFamily="2" charset="-78"/>
              </a:rPr>
              <a:t>پارگی </a:t>
            </a:r>
            <a:r>
              <a:rPr lang="fa-IR" sz="2000" b="1" dirty="0" smtClean="0">
                <a:cs typeface="B Nazanin" pitchFamily="2" charset="-78"/>
              </a:rPr>
              <a:t>ﺳﺮﺧﺮگ رﯾﻪ، </a:t>
            </a:r>
            <a:r>
              <a:rPr lang="fa-IR" sz="2000" b="1" dirty="0" smtClean="0">
                <a:cs typeface="B Nazanin" pitchFamily="2" charset="-78"/>
              </a:rPr>
              <a:t>انفارکتوس </a:t>
            </a:r>
            <a:r>
              <a:rPr lang="fa-IR" sz="2000" b="1" dirty="0" smtClean="0">
                <a:cs typeface="B Nazanin" pitchFamily="2" charset="-78"/>
              </a:rPr>
              <a:t>رﯾﻪ، </a:t>
            </a:r>
            <a:r>
              <a:rPr lang="fa-IR" sz="2000" b="1" dirty="0" smtClean="0">
                <a:cs typeface="B Nazanin" pitchFamily="2" charset="-78"/>
              </a:rPr>
              <a:t>ﺗﺮوﻣﺒﻮ-آﻣﺒﻮلی </a:t>
            </a:r>
            <a:r>
              <a:rPr lang="fa-IR" sz="2000" b="1" dirty="0" smtClean="0">
                <a:cs typeface="B Nazanin" pitchFamily="2" charset="-78"/>
              </a:rPr>
              <a:t>رﯾﻪ، </a:t>
            </a:r>
            <a:r>
              <a:rPr lang="fa-IR" sz="2000" b="1" dirty="0" smtClean="0">
                <a:cs typeface="B Nazanin" pitchFamily="2" charset="-78"/>
              </a:rPr>
              <a:t>آﻣﺒﻮلی </a:t>
            </a:r>
            <a:r>
              <a:rPr lang="fa-IR" sz="2000" b="1" dirty="0" smtClean="0">
                <a:cs typeface="B Nazanin" pitchFamily="2" charset="-78"/>
              </a:rPr>
              <a:t>ﻫﻮا، </a:t>
            </a:r>
            <a:r>
              <a:rPr lang="fa-IR" sz="2000" b="1" dirty="0" smtClean="0">
                <a:cs typeface="B Nazanin" pitchFamily="2" charset="-78"/>
              </a:rPr>
              <a:t>و آریتمی </a:t>
            </a:r>
            <a:r>
              <a:rPr lang="fa-IR" sz="2000" b="1" dirty="0" smtClean="0">
                <a:cs typeface="B Nazanin" pitchFamily="2" charset="-78"/>
              </a:rPr>
              <a:t>ﻫﺎي </a:t>
            </a:r>
            <a:r>
              <a:rPr lang="fa-IR" sz="2000" b="1" dirty="0" smtClean="0">
                <a:cs typeface="B Nazanin" pitchFamily="2" charset="-78"/>
              </a:rPr>
              <a:t>بطنی میباشد.</a:t>
            </a:r>
            <a:endParaRPr lang="fa-IR" sz="2000" b="1" dirty="0" smtClean="0">
              <a:cs typeface="B Nazanin" pitchFamily="2" charset="-78"/>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618593" y="407047"/>
            <a:ext cx="9154510" cy="5586145"/>
          </a:xfrm>
          <a:prstGeom prst="rect">
            <a:avLst/>
          </a:prstGeom>
        </p:spPr>
        <p:txBody>
          <a:bodyPr wrap="square">
            <a:spAutoFit/>
          </a:bodyPr>
          <a:lstStyle/>
          <a:p>
            <a:pPr algn="r" rtl="1">
              <a:lnSpc>
                <a:spcPct val="150000"/>
              </a:lnSpc>
            </a:pPr>
            <a:r>
              <a:rPr lang="fa-IR" sz="2400" b="1" dirty="0" smtClean="0">
                <a:solidFill>
                  <a:srgbClr val="7030A0"/>
                </a:solidFill>
                <a:cs typeface="B Nazanin" pitchFamily="2" charset="-78"/>
              </a:rPr>
              <a:t>اﻧﺪازه گیری </a:t>
            </a:r>
            <a:r>
              <a:rPr lang="fa-IR" sz="2400" b="1" dirty="0" smtClean="0">
                <a:solidFill>
                  <a:srgbClr val="7030A0"/>
                </a:solidFill>
                <a:cs typeface="B Nazanin" pitchFamily="2" charset="-78"/>
              </a:rPr>
              <a:t>ﻣﺴﺘﻘﯿﻢ ﻓﺸﺎر ﺧﻮن </a:t>
            </a:r>
            <a:r>
              <a:rPr lang="fa-IR" sz="2400" b="1" dirty="0" smtClean="0">
                <a:solidFill>
                  <a:srgbClr val="7030A0"/>
                </a:solidFill>
                <a:cs typeface="B Nazanin" pitchFamily="2" charset="-78"/>
              </a:rPr>
              <a:t>شریانی</a:t>
            </a:r>
          </a:p>
          <a:p>
            <a:pPr algn="r" rtl="1">
              <a:lnSpc>
                <a:spcPct val="150000"/>
              </a:lnSpc>
            </a:pPr>
            <a:endParaRPr lang="fa-IR" sz="1400" b="1" dirty="0" smtClean="0">
              <a:solidFill>
                <a:srgbClr val="7030A0"/>
              </a:solidFill>
              <a:cs typeface="B Nazanin" pitchFamily="2" charset="-78"/>
            </a:endParaRPr>
          </a:p>
          <a:p>
            <a:pPr algn="r" rtl="1">
              <a:lnSpc>
                <a:spcPct val="150000"/>
              </a:lnSpc>
            </a:pPr>
            <a:r>
              <a:rPr lang="fa-IR" sz="2000" b="1" dirty="0" smtClean="0">
                <a:solidFill>
                  <a:srgbClr val="002060"/>
                </a:solidFill>
                <a:cs typeface="B Nazanin" pitchFamily="2" charset="-78"/>
              </a:rPr>
              <a:t>*ﺑﺮاي کنترل</a:t>
            </a:r>
            <a:r>
              <a:rPr lang="en-US" sz="2000" b="1" dirty="0" smtClean="0">
                <a:solidFill>
                  <a:srgbClr val="002060"/>
                </a:solidFill>
                <a:cs typeface="B Nazanin" pitchFamily="2" charset="-78"/>
              </a:rPr>
              <a:t>BP</a:t>
            </a:r>
            <a:r>
              <a:rPr lang="fa-IR" sz="2000" b="1" dirty="0" smtClean="0">
                <a:solidFill>
                  <a:srgbClr val="002060"/>
                </a:solidFill>
                <a:cs typeface="B Nazanin" pitchFamily="2" charset="-78"/>
              </a:rPr>
              <a:t> در </a:t>
            </a:r>
            <a:r>
              <a:rPr lang="fa-IR" sz="2000" b="1" dirty="0" smtClean="0">
                <a:solidFill>
                  <a:srgbClr val="002060"/>
                </a:solidFill>
                <a:cs typeface="B Nazanin" pitchFamily="2" charset="-78"/>
              </a:rPr>
              <a:t>ﺑﯿﻤﺎران ﺑﺴﯿﺎر ﺑﺪ </a:t>
            </a:r>
            <a:r>
              <a:rPr lang="fa-IR" sz="2000" b="1" dirty="0" smtClean="0">
                <a:solidFill>
                  <a:srgbClr val="002060"/>
                </a:solidFill>
                <a:cs typeface="B Nazanin" pitchFamily="2" charset="-78"/>
              </a:rPr>
              <a:t>ﺣﺎل(ﺑﯿﻤﺎران </a:t>
            </a:r>
            <a:r>
              <a:rPr lang="fa-IR" sz="2000" b="1" dirty="0" smtClean="0">
                <a:solidFill>
                  <a:srgbClr val="002060"/>
                </a:solidFill>
                <a:cs typeface="B Nazanin" pitchFamily="2" charset="-78"/>
              </a:rPr>
              <a:t>ﺑﺎ ﺑﺮون ده </a:t>
            </a:r>
            <a:r>
              <a:rPr lang="fa-IR" sz="2000" b="1" dirty="0" smtClean="0">
                <a:solidFill>
                  <a:srgbClr val="002060"/>
                </a:solidFill>
                <a:cs typeface="B Nazanin" pitchFamily="2" charset="-78"/>
              </a:rPr>
              <a:t>قلبی پایین ،</a:t>
            </a:r>
            <a:endParaRPr lang="fa-IR" sz="2000" b="1" dirty="0" smtClean="0">
              <a:solidFill>
                <a:srgbClr val="002060"/>
              </a:solidFill>
              <a:cs typeface="B Nazanin" pitchFamily="2" charset="-78"/>
            </a:endParaRPr>
          </a:p>
          <a:p>
            <a:pPr algn="r" rtl="1">
              <a:lnSpc>
                <a:spcPct val="150000"/>
              </a:lnSpc>
            </a:pPr>
            <a:r>
              <a:rPr lang="fa-IR" sz="2000" b="1" dirty="0" smtClean="0">
                <a:solidFill>
                  <a:srgbClr val="002060"/>
                </a:solidFill>
                <a:cs typeface="B Nazanin" pitchFamily="2" charset="-78"/>
              </a:rPr>
              <a:t>هیپوﺗﺎﻧﺴﯿﻮن ﺷﺪﯾﺪ،کلاپس </a:t>
            </a:r>
            <a:r>
              <a:rPr lang="fa-IR" sz="2000" b="1" dirty="0" smtClean="0">
                <a:solidFill>
                  <a:srgbClr val="002060"/>
                </a:solidFill>
                <a:cs typeface="B Nazanin" pitchFamily="2" charset="-78"/>
              </a:rPr>
              <a:t>ﻋﺮوق </a:t>
            </a:r>
            <a:r>
              <a:rPr lang="fa-IR" sz="2000" b="1" dirty="0" smtClean="0">
                <a:solidFill>
                  <a:srgbClr val="002060"/>
                </a:solidFill>
                <a:cs typeface="B Nazanin" pitchFamily="2" charset="-78"/>
              </a:rPr>
              <a:t>محیطی ، </a:t>
            </a:r>
            <a:r>
              <a:rPr lang="fa-IR" sz="2000" b="1" dirty="0" smtClean="0">
                <a:solidFill>
                  <a:srgbClr val="002060"/>
                </a:solidFill>
                <a:cs typeface="B Nazanin" pitchFamily="2" charset="-78"/>
              </a:rPr>
              <a:t>وﺿﻌﯿﺖ </a:t>
            </a:r>
            <a:r>
              <a:rPr lang="fa-IR" sz="2000" b="1" dirty="0" smtClean="0">
                <a:solidFill>
                  <a:srgbClr val="002060"/>
                </a:solidFill>
                <a:cs typeface="B Nazanin" pitchFamily="2" charset="-78"/>
              </a:rPr>
              <a:t>ﻫﻤﻮدﯾﻨﺎمیک ناپایدار، </a:t>
            </a:r>
            <a:r>
              <a:rPr lang="fa-IR" sz="2000" b="1" dirty="0" smtClean="0">
                <a:solidFill>
                  <a:srgbClr val="002060"/>
                </a:solidFill>
                <a:cs typeface="B Nazanin" pitchFamily="2" charset="-78"/>
              </a:rPr>
              <a:t>و</a:t>
            </a:r>
          </a:p>
          <a:p>
            <a:pPr algn="r" rtl="1">
              <a:lnSpc>
                <a:spcPct val="150000"/>
              </a:lnSpc>
            </a:pPr>
            <a:r>
              <a:rPr lang="fa-IR" sz="2000" b="1" dirty="0" smtClean="0">
                <a:solidFill>
                  <a:srgbClr val="002060"/>
                </a:solidFill>
                <a:cs typeface="B Nazanin" pitchFamily="2" charset="-78"/>
              </a:rPr>
              <a:t>کسانی که </a:t>
            </a:r>
            <a:r>
              <a:rPr lang="fa-IR" sz="2000" b="1" dirty="0" smtClean="0">
                <a:solidFill>
                  <a:srgbClr val="002060"/>
                </a:solidFill>
                <a:cs typeface="B Nazanin" pitchFamily="2" charset="-78"/>
              </a:rPr>
              <a:t>اﻧﺪازه </a:t>
            </a:r>
            <a:r>
              <a:rPr lang="fa-IR" sz="2000" b="1" dirty="0" smtClean="0">
                <a:solidFill>
                  <a:srgbClr val="002060"/>
                </a:solidFill>
                <a:cs typeface="B Nazanin" pitchFamily="2" charset="-78"/>
              </a:rPr>
              <a:t>گیری</a:t>
            </a:r>
            <a:r>
              <a:rPr lang="en-US" sz="2000" b="1" dirty="0" smtClean="0">
                <a:solidFill>
                  <a:srgbClr val="002060"/>
                </a:solidFill>
                <a:cs typeface="B Nazanin" pitchFamily="2" charset="-78"/>
              </a:rPr>
              <a:t>BP</a:t>
            </a:r>
            <a:r>
              <a:rPr lang="fa-IR" sz="2000" b="1" dirty="0" smtClean="0">
                <a:solidFill>
                  <a:srgbClr val="002060"/>
                </a:solidFill>
                <a:cs typeface="B Nazanin" pitchFamily="2" charset="-78"/>
              </a:rPr>
              <a:t> آﻧﻬﺎ </a:t>
            </a:r>
            <a:r>
              <a:rPr lang="fa-IR" sz="2000" b="1" dirty="0" smtClean="0">
                <a:solidFill>
                  <a:srgbClr val="002060"/>
                </a:solidFill>
                <a:cs typeface="B Nazanin" pitchFamily="2" charset="-78"/>
              </a:rPr>
              <a:t>ﺑﺎ </a:t>
            </a:r>
            <a:r>
              <a:rPr lang="fa-IR" sz="2000" b="1" dirty="0" smtClean="0">
                <a:solidFill>
                  <a:srgbClr val="002060"/>
                </a:solidFill>
                <a:cs typeface="B Nazanin" pitchFamily="2" charset="-78"/>
              </a:rPr>
              <a:t>کاف </a:t>
            </a:r>
            <a:r>
              <a:rPr lang="fa-IR" sz="2000" b="1" dirty="0" smtClean="0">
                <a:solidFill>
                  <a:srgbClr val="002060"/>
                </a:solidFill>
                <a:cs typeface="B Nazanin" pitchFamily="2" charset="-78"/>
              </a:rPr>
              <a:t>ﻣﯿﺴﺮ ﻧﺒﻮده و ﻏﯿﺮﻗﺎﺑﻞ اﻋﺘﻤﺎد </a:t>
            </a:r>
            <a:r>
              <a:rPr lang="fa-IR" sz="2000" b="1" dirty="0" smtClean="0">
                <a:solidFill>
                  <a:srgbClr val="002060"/>
                </a:solidFill>
                <a:cs typeface="B Nazanin" pitchFamily="2" charset="-78"/>
              </a:rPr>
              <a:t>اﺳﺖ)اﺳﺘﻔﺎده میشود.</a:t>
            </a:r>
            <a:endParaRPr lang="fa-IR" sz="2000" b="1" dirty="0" smtClean="0">
              <a:solidFill>
                <a:srgbClr val="002060"/>
              </a:solidFill>
              <a:cs typeface="B Nazanin" pitchFamily="2" charset="-78"/>
            </a:endParaRPr>
          </a:p>
          <a:p>
            <a:pPr algn="r" rtl="1">
              <a:lnSpc>
                <a:spcPct val="150000"/>
              </a:lnSpc>
            </a:pPr>
            <a:r>
              <a:rPr lang="fa-IR" sz="2000" b="1" dirty="0" smtClean="0">
                <a:cs typeface="B Nazanin" pitchFamily="2" charset="-78"/>
              </a:rPr>
              <a:t>* </a:t>
            </a:r>
            <a:r>
              <a:rPr lang="en-US" sz="2000" b="1" dirty="0" smtClean="0">
                <a:cs typeface="B Nazanin" pitchFamily="2" charset="-78"/>
              </a:rPr>
              <a:t> BP</a:t>
            </a:r>
            <a:r>
              <a:rPr lang="fa-IR" sz="2000" b="1" dirty="0" smtClean="0">
                <a:cs typeface="B Nazanin" pitchFamily="2" charset="-78"/>
              </a:rPr>
              <a:t>اﻧﺪازه گیری </a:t>
            </a:r>
            <a:r>
              <a:rPr lang="fa-IR" sz="2000" b="1" dirty="0" smtClean="0">
                <a:cs typeface="B Nazanin" pitchFamily="2" charset="-78"/>
              </a:rPr>
              <a:t>ﺷﺪه از روش </a:t>
            </a:r>
            <a:r>
              <a:rPr lang="fa-IR" sz="2000" b="1" dirty="0" smtClean="0">
                <a:cs typeface="B Nazanin" pitchFamily="2" charset="-78"/>
              </a:rPr>
              <a:t>ﻣﺴﺘﻘﯿﻢ </a:t>
            </a:r>
            <a:r>
              <a:rPr lang="en-US" sz="2000" b="1" dirty="0" smtClean="0">
                <a:cs typeface="B Nazanin" pitchFamily="2" charset="-78"/>
              </a:rPr>
              <a:t> mm </a:t>
            </a:r>
            <a:r>
              <a:rPr lang="en-US" sz="2000" b="1" dirty="0" smtClean="0">
                <a:cs typeface="B Nazanin" pitchFamily="2" charset="-78"/>
              </a:rPr>
              <a:t>Hg10</a:t>
            </a:r>
            <a:r>
              <a:rPr lang="fa-IR" sz="2000" b="1" dirty="0" smtClean="0">
                <a:cs typeface="B Nazanin" pitchFamily="2" charset="-78"/>
              </a:rPr>
              <a:t>ﺑﯿﺸﺘﺮ </a:t>
            </a:r>
            <a:r>
              <a:rPr lang="fa-IR" sz="2000" b="1" dirty="0" smtClean="0">
                <a:cs typeface="B Nazanin" pitchFamily="2" charset="-78"/>
              </a:rPr>
              <a:t>از</a:t>
            </a:r>
            <a:r>
              <a:rPr lang="en-US" sz="2000" b="1" dirty="0" smtClean="0">
                <a:cs typeface="B Nazanin" pitchFamily="2" charset="-78"/>
              </a:rPr>
              <a:t> BP</a:t>
            </a:r>
            <a:r>
              <a:rPr lang="fa-IR" sz="2000" b="1" dirty="0" smtClean="0">
                <a:cs typeface="B Nazanin" pitchFamily="2" charset="-78"/>
              </a:rPr>
              <a:t>اﻧﺪازه </a:t>
            </a:r>
            <a:r>
              <a:rPr lang="fa-IR" sz="2000" b="1" dirty="0" smtClean="0">
                <a:cs typeface="B Nazanin" pitchFamily="2" charset="-78"/>
              </a:rPr>
              <a:t>گیری </a:t>
            </a:r>
            <a:r>
              <a:rPr lang="fa-IR" sz="2000" b="1" dirty="0" smtClean="0">
                <a:cs typeface="B Nazanin" pitchFamily="2" charset="-78"/>
              </a:rPr>
              <a:t>ﺷﺪه از راه ﻏﯿﺮ ﻣﺴﺘﻘﯿﻢ ﺑﻮﺳﯿﻠﻪ </a:t>
            </a:r>
            <a:r>
              <a:rPr lang="fa-IR" sz="2000" b="1" dirty="0" smtClean="0">
                <a:cs typeface="B Nazanin" pitchFamily="2" charset="-78"/>
              </a:rPr>
              <a:t>کاف اﺳﺖ.</a:t>
            </a:r>
            <a:endParaRPr lang="fa-IR" sz="2000" b="1" dirty="0" smtClean="0">
              <a:cs typeface="B Nazanin" pitchFamily="2" charset="-78"/>
            </a:endParaRPr>
          </a:p>
          <a:p>
            <a:pPr algn="r" rtl="1">
              <a:lnSpc>
                <a:spcPct val="150000"/>
              </a:lnSpc>
              <a:buFont typeface="Arial" pitchFamily="34" charset="0"/>
              <a:buChar char="•"/>
            </a:pPr>
            <a:r>
              <a:rPr lang="fa-IR" sz="2000" b="1" dirty="0" smtClean="0">
                <a:cs typeface="B Nazanin" pitchFamily="2" charset="-78"/>
              </a:rPr>
              <a:t>ﺑﻬﺘﺮﯾﻦ </a:t>
            </a:r>
            <a:r>
              <a:rPr lang="fa-IR" sz="2000" b="1" dirty="0" smtClean="0">
                <a:cs typeface="B Nazanin" pitchFamily="2" charset="-78"/>
              </a:rPr>
              <a:t>ﺷﺮﯾﺎنﺑﺮاي اﻧﺪازه </a:t>
            </a:r>
            <a:r>
              <a:rPr lang="fa-IR" sz="2000" b="1" dirty="0" smtClean="0">
                <a:cs typeface="B Nazanin" pitchFamily="2" charset="-78"/>
              </a:rPr>
              <a:t>گیری </a:t>
            </a:r>
            <a:r>
              <a:rPr lang="fa-IR" sz="2000" b="1" dirty="0" smtClean="0">
                <a:cs typeface="B Nazanin" pitchFamily="2" charset="-78"/>
              </a:rPr>
              <a:t>ﻓﺸﺎر ﺧﻮن ﻣﺴﺘﻘﯿﻢ </a:t>
            </a:r>
            <a:r>
              <a:rPr lang="fa-IR" sz="2000" b="1" dirty="0" smtClean="0">
                <a:cs typeface="B Nazanin" pitchFamily="2" charset="-78"/>
              </a:rPr>
              <a:t>، ﺷﺮﯾﺎن </a:t>
            </a:r>
            <a:r>
              <a:rPr lang="fa-IR" sz="2000" b="1" dirty="0" smtClean="0">
                <a:solidFill>
                  <a:srgbClr val="FF0000"/>
                </a:solidFill>
                <a:cs typeface="B Nazanin" pitchFamily="2" charset="-78"/>
              </a:rPr>
              <a:t>......</a:t>
            </a:r>
            <a:r>
              <a:rPr lang="fa-IR" sz="2000" b="1" dirty="0" smtClean="0">
                <a:cs typeface="B Nazanin" pitchFamily="2" charset="-78"/>
              </a:rPr>
              <a:t> میباشد. </a:t>
            </a:r>
          </a:p>
          <a:p>
            <a:pPr algn="r" rtl="1">
              <a:lnSpc>
                <a:spcPct val="150000"/>
              </a:lnSpc>
            </a:pPr>
            <a:r>
              <a:rPr lang="fa-IR" sz="2000" b="1" dirty="0" smtClean="0">
                <a:solidFill>
                  <a:srgbClr val="FF0000"/>
                </a:solidFill>
                <a:cs typeface="B Nazanin" pitchFamily="2" charset="-78"/>
              </a:rPr>
              <a:t>چرا ؟</a:t>
            </a:r>
          </a:p>
          <a:p>
            <a:pPr algn="r" rtl="1">
              <a:lnSpc>
                <a:spcPct val="150000"/>
              </a:lnSpc>
            </a:pPr>
            <a:endParaRPr lang="fa-IR" sz="2000" b="1" dirty="0" smtClean="0">
              <a:solidFill>
                <a:srgbClr val="FF0000"/>
              </a:solidFill>
              <a:cs typeface="B Nazanin" pitchFamily="2" charset="-78"/>
            </a:endParaRPr>
          </a:p>
          <a:p>
            <a:pPr algn="r" rtl="1">
              <a:lnSpc>
                <a:spcPct val="150000"/>
              </a:lnSpc>
            </a:pPr>
            <a:r>
              <a:rPr lang="fa-IR" sz="2000" b="1" dirty="0" smtClean="0">
                <a:solidFill>
                  <a:srgbClr val="0070C0"/>
                </a:solidFill>
                <a:cs typeface="B Nazanin" pitchFamily="2" charset="-78"/>
              </a:rPr>
              <a:t>ﻋﻮارض </a:t>
            </a:r>
            <a:r>
              <a:rPr lang="fa-IR" sz="2000" b="1" dirty="0" smtClean="0">
                <a:solidFill>
                  <a:srgbClr val="0070C0"/>
                </a:solidFill>
                <a:cs typeface="B Nazanin" pitchFamily="2" charset="-78"/>
              </a:rPr>
              <a:t>ﺷﺎﻣﻞ</a:t>
            </a:r>
            <a:r>
              <a:rPr lang="fa-IR" sz="2000" b="1" dirty="0" smtClean="0">
                <a:solidFill>
                  <a:srgbClr val="0070C0"/>
                </a:solidFill>
                <a:cs typeface="B Nazanin" pitchFamily="2" charset="-78"/>
              </a:rPr>
              <a:t>:</a:t>
            </a:r>
          </a:p>
          <a:p>
            <a:pPr algn="r" rtl="1">
              <a:lnSpc>
                <a:spcPct val="150000"/>
              </a:lnSpc>
            </a:pPr>
            <a:r>
              <a:rPr lang="fa-IR" sz="2000" b="1" dirty="0" smtClean="0">
                <a:solidFill>
                  <a:srgbClr val="002060"/>
                </a:solidFill>
                <a:cs typeface="B Nazanin" pitchFamily="2" charset="-78"/>
              </a:rPr>
              <a:t>ﺗﺮوﻣﺒﻮز وآﻣﺒﻮلی ،اسپاسم </a:t>
            </a:r>
            <a:r>
              <a:rPr lang="fa-IR" sz="2000" b="1" dirty="0" smtClean="0">
                <a:solidFill>
                  <a:srgbClr val="002060"/>
                </a:solidFill>
                <a:cs typeface="B Nazanin" pitchFamily="2" charset="-78"/>
              </a:rPr>
              <a:t>ﺷﺮﯾﺎن،ﺧﻮﻧﺮﯾﺰي و </a:t>
            </a:r>
            <a:r>
              <a:rPr lang="fa-IR" sz="2000" b="1" dirty="0" smtClean="0">
                <a:solidFill>
                  <a:srgbClr val="002060"/>
                </a:solidFill>
                <a:cs typeface="B Nazanin" pitchFamily="2" charset="-78"/>
              </a:rPr>
              <a:t>ﻫﻤﺎﺗﻮم،درد، ﻋﻔﻮﻧﺖ،وآمبولی هوا</a:t>
            </a:r>
            <a:endParaRPr lang="fa-IR" sz="1600" dirty="0">
              <a:solidFill>
                <a:srgbClr val="002060"/>
              </a:solidFill>
            </a:endParaRPr>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840829" y="186330"/>
            <a:ext cx="9942786" cy="6093976"/>
          </a:xfrm>
          <a:prstGeom prst="rect">
            <a:avLst/>
          </a:prstGeom>
        </p:spPr>
        <p:txBody>
          <a:bodyPr wrap="square">
            <a:spAutoFit/>
          </a:bodyPr>
          <a:lstStyle/>
          <a:p>
            <a:pPr algn="r" rtl="1">
              <a:lnSpc>
                <a:spcPct val="150000"/>
              </a:lnSpc>
            </a:pPr>
            <a:r>
              <a:rPr lang="fa-IR" sz="2400" b="1" dirty="0" smtClean="0">
                <a:solidFill>
                  <a:srgbClr val="7030A0"/>
                </a:solidFill>
                <a:cs typeface="B Nazanin" pitchFamily="2" charset="-78"/>
              </a:rPr>
              <a:t>اﻧﺪازه </a:t>
            </a:r>
            <a:r>
              <a:rPr lang="fa-IR" sz="2400" b="1" dirty="0" smtClean="0">
                <a:solidFill>
                  <a:srgbClr val="7030A0"/>
                </a:solidFill>
                <a:cs typeface="B Nazanin" pitchFamily="2" charset="-78"/>
              </a:rPr>
              <a:t>گیری </a:t>
            </a:r>
            <a:r>
              <a:rPr lang="fa-IR" sz="2400" b="1" dirty="0" smtClean="0">
                <a:solidFill>
                  <a:srgbClr val="7030A0"/>
                </a:solidFill>
                <a:cs typeface="B Nazanin" pitchFamily="2" charset="-78"/>
              </a:rPr>
              <a:t>ﺑﺮون ده </a:t>
            </a:r>
            <a:r>
              <a:rPr lang="fa-IR" sz="2400" b="1" dirty="0" smtClean="0">
                <a:solidFill>
                  <a:srgbClr val="7030A0"/>
                </a:solidFill>
                <a:cs typeface="B Nazanin" pitchFamily="2" charset="-78"/>
              </a:rPr>
              <a:t>قلبی</a:t>
            </a:r>
            <a:endParaRPr lang="fa-IR" sz="2400" b="1" dirty="0" smtClean="0">
              <a:solidFill>
                <a:srgbClr val="7030A0"/>
              </a:solidFill>
              <a:cs typeface="B Nazanin" pitchFamily="2" charset="-78"/>
            </a:endParaRPr>
          </a:p>
          <a:p>
            <a:pPr algn="r" rtl="1">
              <a:lnSpc>
                <a:spcPct val="150000"/>
              </a:lnSpc>
            </a:pPr>
            <a:r>
              <a:rPr lang="fa-IR" sz="2400" b="1" dirty="0" smtClean="0">
                <a:cs typeface="B Nazanin" pitchFamily="2" charset="-78"/>
              </a:rPr>
              <a:t>ﺑﺮاي ﺑﺮرسیﻗﺪرت پمپاژ ﻗﻠﺐ اﺳﺘﻔﺎده میشود.</a:t>
            </a:r>
            <a:endParaRPr lang="fa-IR" sz="2400" b="1" dirty="0" smtClean="0">
              <a:cs typeface="B Nazanin" pitchFamily="2" charset="-78"/>
            </a:endParaRPr>
          </a:p>
          <a:p>
            <a:pPr algn="r" rtl="1">
              <a:lnSpc>
                <a:spcPct val="150000"/>
              </a:lnSpc>
            </a:pPr>
            <a:r>
              <a:rPr lang="fa-IR" sz="2400" b="1" dirty="0" smtClean="0">
                <a:cs typeface="B Nazanin" pitchFamily="2" charset="-78"/>
              </a:rPr>
              <a:t>اﻧﺪازه گیری </a:t>
            </a:r>
            <a:r>
              <a:rPr lang="fa-IR" sz="2400" b="1" dirty="0" smtClean="0">
                <a:cs typeface="B Nazanin" pitchFamily="2" charset="-78"/>
              </a:rPr>
              <a:t>ﺑﺮون ده ﻗﻠﺐ در ﻣﻮارد </a:t>
            </a:r>
            <a:r>
              <a:rPr lang="fa-IR" sz="2400" b="1" dirty="0" smtClean="0">
                <a:cs typeface="B Nazanin" pitchFamily="2" charset="-78"/>
              </a:rPr>
              <a:t>اﻧﻔﺎرکتوس میوکارد پر </a:t>
            </a:r>
            <a:r>
              <a:rPr lang="fa-IR" sz="2400" b="1" dirty="0" smtClean="0">
                <a:cs typeface="B Nazanin" pitchFamily="2" charset="-78"/>
              </a:rPr>
              <a:t>ﻋﺎرﺿﻪ، </a:t>
            </a:r>
            <a:r>
              <a:rPr lang="fa-IR" sz="2400" b="1" dirty="0" smtClean="0">
                <a:cs typeface="B Nazanin" pitchFamily="2" charset="-78"/>
              </a:rPr>
              <a:t>تامپونادقلبی ،</a:t>
            </a:r>
          </a:p>
          <a:p>
            <a:pPr algn="r" rtl="1">
              <a:lnSpc>
                <a:spcPct val="150000"/>
              </a:lnSpc>
            </a:pPr>
            <a:r>
              <a:rPr lang="fa-IR" sz="2400" b="1" dirty="0" smtClean="0">
                <a:cs typeface="B Nazanin" pitchFamily="2" charset="-78"/>
              </a:rPr>
              <a:t>کاردیومیوپاتی، </a:t>
            </a:r>
            <a:r>
              <a:rPr lang="fa-IR" sz="2400" b="1" dirty="0" smtClean="0">
                <a:cs typeface="B Nazanin" pitchFamily="2" charset="-78"/>
              </a:rPr>
              <a:t>ﻗﺒﻞ و ﺑﻌﺪ از </a:t>
            </a:r>
            <a:r>
              <a:rPr lang="fa-IR" sz="2400" b="1" dirty="0" smtClean="0">
                <a:cs typeface="B Nazanin" pitchFamily="2" charset="-78"/>
              </a:rPr>
              <a:t>ﺟﺮاحی </a:t>
            </a:r>
            <a:r>
              <a:rPr lang="fa-IR" sz="2400" b="1" dirty="0" smtClean="0">
                <a:cs typeface="B Nazanin" pitchFamily="2" charset="-78"/>
              </a:rPr>
              <a:t>ﻗﻠﺐ، ﺷﻮك ﺷﺪﯾﺪ و </a:t>
            </a:r>
            <a:r>
              <a:rPr lang="fa-IR" sz="2400" b="1" dirty="0" smtClean="0">
                <a:cs typeface="B Nazanin" pitchFamily="2" charset="-78"/>
              </a:rPr>
              <a:t>ﻃﻮﻻنی </a:t>
            </a:r>
            <a:r>
              <a:rPr lang="fa-IR" sz="2400" b="1" dirty="0" smtClean="0">
                <a:cs typeface="B Nazanin" pitchFamily="2" charset="-78"/>
              </a:rPr>
              <a:t>و</a:t>
            </a:r>
            <a:r>
              <a:rPr lang="fa-IR" sz="2400" b="1" dirty="0" smtClean="0">
                <a:cs typeface="B Nazanin" pitchFamily="2" charset="-78"/>
              </a:rPr>
              <a:t>...ﺿﺮورت دارد.</a:t>
            </a:r>
          </a:p>
          <a:p>
            <a:pPr algn="r" rtl="1">
              <a:lnSpc>
                <a:spcPct val="150000"/>
              </a:lnSpc>
            </a:pPr>
            <a:endParaRPr lang="fa-IR" sz="2000" b="1" dirty="0" smtClean="0">
              <a:cs typeface="B Nazanin" pitchFamily="2" charset="-78"/>
            </a:endParaRPr>
          </a:p>
          <a:p>
            <a:pPr algn="r" rtl="1">
              <a:lnSpc>
                <a:spcPct val="150000"/>
              </a:lnSpc>
            </a:pPr>
            <a:r>
              <a:rPr lang="fa-IR" sz="2400" b="1" dirty="0" smtClean="0">
                <a:solidFill>
                  <a:srgbClr val="C00000"/>
                </a:solidFill>
                <a:cs typeface="B Nazanin" pitchFamily="2" charset="-78"/>
              </a:rPr>
              <a:t>ﺑﺮون </a:t>
            </a:r>
            <a:r>
              <a:rPr lang="fa-IR" sz="2400" b="1" dirty="0" smtClean="0">
                <a:solidFill>
                  <a:srgbClr val="C00000"/>
                </a:solidFill>
                <a:cs typeface="B Nazanin" pitchFamily="2" charset="-78"/>
              </a:rPr>
              <a:t>ده </a:t>
            </a:r>
            <a:r>
              <a:rPr lang="fa-IR" sz="2400" b="1" dirty="0" smtClean="0">
                <a:solidFill>
                  <a:srgbClr val="C00000"/>
                </a:solidFill>
                <a:cs typeface="B Nazanin" pitchFamily="2" charset="-78"/>
              </a:rPr>
              <a:t>قلبی ؟......</a:t>
            </a:r>
          </a:p>
          <a:p>
            <a:pPr algn="r" rtl="1">
              <a:lnSpc>
                <a:spcPct val="150000"/>
              </a:lnSpc>
            </a:pPr>
            <a:endParaRPr lang="fa-IR" sz="2000" b="1" dirty="0" smtClean="0">
              <a:solidFill>
                <a:srgbClr val="C00000"/>
              </a:solidFill>
              <a:cs typeface="B Nazanin" pitchFamily="2" charset="-78"/>
            </a:endParaRPr>
          </a:p>
          <a:p>
            <a:pPr algn="r" rtl="1">
              <a:lnSpc>
                <a:spcPct val="150000"/>
              </a:lnSpc>
            </a:pPr>
            <a:r>
              <a:rPr lang="fa-IR" sz="2400" b="1" dirty="0" smtClean="0">
                <a:cs typeface="B Nazanin" pitchFamily="2" charset="-78"/>
              </a:rPr>
              <a:t>در </a:t>
            </a:r>
            <a:r>
              <a:rPr lang="fa-IR" sz="2400" b="1" dirty="0" smtClean="0">
                <a:cs typeface="B Nazanin" pitchFamily="2" charset="-78"/>
              </a:rPr>
              <a:t>ﺣﺎﻟﺖ </a:t>
            </a:r>
            <a:r>
              <a:rPr lang="fa-IR" sz="2400" b="1" dirty="0" smtClean="0">
                <a:cs typeface="B Nazanin" pitchFamily="2" charset="-78"/>
              </a:rPr>
              <a:t>طبیعی،ﺑﺮون </a:t>
            </a:r>
            <a:r>
              <a:rPr lang="fa-IR" sz="2400" b="1" dirty="0" smtClean="0">
                <a:cs typeface="B Nazanin" pitchFamily="2" charset="-78"/>
              </a:rPr>
              <a:t>ده </a:t>
            </a:r>
            <a:r>
              <a:rPr lang="fa-IR" sz="2400" b="1" dirty="0" smtClean="0">
                <a:cs typeface="B Nazanin" pitchFamily="2" charset="-78"/>
              </a:rPr>
              <a:t>قلبی </a:t>
            </a:r>
            <a:r>
              <a:rPr lang="fa-IR" sz="2400" b="1" dirty="0" smtClean="0">
                <a:cs typeface="B Nazanin" pitchFamily="2" charset="-78"/>
              </a:rPr>
              <a:t>ﺑﻄﻦ راﺳﺖ ﻣﺴﺎوي ﺑﺮون ده </a:t>
            </a:r>
            <a:r>
              <a:rPr lang="fa-IR" sz="2400" b="1" dirty="0" smtClean="0">
                <a:cs typeface="B Nazanin" pitchFamily="2" charset="-78"/>
              </a:rPr>
              <a:t>قلبی ﺑﻄﻦچپ میباشد. </a:t>
            </a:r>
            <a:endParaRPr lang="fa-IR" sz="2400" b="1" dirty="0" smtClean="0">
              <a:cs typeface="B Nazanin" pitchFamily="2" charset="-78"/>
            </a:endParaRPr>
          </a:p>
          <a:p>
            <a:pPr algn="r" rtl="1">
              <a:lnSpc>
                <a:spcPct val="150000"/>
              </a:lnSpc>
            </a:pPr>
            <a:r>
              <a:rPr lang="fa-IR" sz="2400" b="1" dirty="0" smtClean="0">
                <a:cs typeface="B Nazanin" pitchFamily="2" charset="-78"/>
              </a:rPr>
              <a:t>اﯾﻦ </a:t>
            </a:r>
            <a:r>
              <a:rPr lang="fa-IR" sz="2400" b="1" dirty="0" smtClean="0">
                <a:cs typeface="B Nazanin" pitchFamily="2" charset="-78"/>
              </a:rPr>
              <a:t>اﻣﺮ ﺑﻪ اﯾﻦ دﻟﯿﻞ اﺳﺖ </a:t>
            </a:r>
            <a:r>
              <a:rPr lang="fa-IR" sz="2400" b="1" dirty="0" smtClean="0">
                <a:cs typeface="B Nazanin" pitchFamily="2" charset="-78"/>
              </a:rPr>
              <a:t>که </a:t>
            </a:r>
            <a:r>
              <a:rPr lang="fa-IR" sz="2400" b="1" dirty="0" smtClean="0">
                <a:cs typeface="B Nazanin" pitchFamily="2" charset="-78"/>
              </a:rPr>
              <a:t>ﺑﻄﻦ </a:t>
            </a:r>
            <a:r>
              <a:rPr lang="fa-IR" sz="2400" b="1" dirty="0" smtClean="0">
                <a:cs typeface="B Nazanin" pitchFamily="2" charset="-78"/>
              </a:rPr>
              <a:t>راﺳﺖاگر چه از </a:t>
            </a:r>
            <a:r>
              <a:rPr lang="fa-IR" sz="2400" b="1" dirty="0" smtClean="0">
                <a:cs typeface="B Nazanin" pitchFamily="2" charset="-78"/>
              </a:rPr>
              <a:t>ﻧﻈﺮ ﺣﺠﻢ ﻋﻀﻠﻪ </a:t>
            </a:r>
            <a:r>
              <a:rPr lang="fa-IR" sz="2400" b="1" dirty="0" smtClean="0">
                <a:cs typeface="B Nazanin" pitchFamily="2" charset="-78"/>
              </a:rPr>
              <a:t>ﺑﻪ اﻧﺪازه </a:t>
            </a:r>
            <a:r>
              <a:rPr lang="fa-IR" sz="2400" b="1" dirty="0" smtClean="0">
                <a:cs typeface="B Nazanin" pitchFamily="2" charset="-78"/>
              </a:rPr>
              <a:t>ﺑﻄﻦ چپ </a:t>
            </a:r>
            <a:r>
              <a:rPr lang="fa-IR" sz="2400" b="1" dirty="0" smtClean="0">
                <a:cs typeface="B Nazanin" pitchFamily="2" charset="-78"/>
              </a:rPr>
              <a:t>ﻧﯿﺴﺖ</a:t>
            </a:r>
          </a:p>
          <a:p>
            <a:pPr algn="r" rtl="1">
              <a:lnSpc>
                <a:spcPct val="150000"/>
              </a:lnSpc>
            </a:pPr>
            <a:r>
              <a:rPr lang="fa-IR" sz="2400" b="1" dirty="0" smtClean="0">
                <a:cs typeface="B Nazanin" pitchFamily="2" charset="-78"/>
              </a:rPr>
              <a:t> </a:t>
            </a:r>
            <a:r>
              <a:rPr lang="fa-IR" sz="2400" b="1" dirty="0" smtClean="0">
                <a:cs typeface="B Nazanin" pitchFamily="2" charset="-78"/>
              </a:rPr>
              <a:t>اﻣﺎ در ﻣﻘﺎﺑﻞ ﻣﻘﺎوﻣﺖ </a:t>
            </a:r>
            <a:r>
              <a:rPr lang="fa-IR" sz="2400" b="1" dirty="0" smtClean="0">
                <a:cs typeface="B Nazanin" pitchFamily="2" charset="-78"/>
              </a:rPr>
              <a:t>کمتری </a:t>
            </a:r>
            <a:r>
              <a:rPr lang="fa-IR" sz="2400" b="1" dirty="0" smtClean="0">
                <a:cs typeface="B Nazanin" pitchFamily="2" charset="-78"/>
              </a:rPr>
              <a:t>ﺧﻮن را </a:t>
            </a:r>
            <a:r>
              <a:rPr lang="fa-IR" sz="2400" b="1" dirty="0" smtClean="0">
                <a:cs typeface="B Nazanin" pitchFamily="2" charset="-78"/>
              </a:rPr>
              <a:t>پمپاژ میکند.</a:t>
            </a:r>
            <a:endParaRPr lang="fa-IR" sz="2400" b="1" dirty="0" smtClean="0">
              <a:cs typeface="B Nazanin" pitchFamily="2" charset="-78"/>
            </a:endParaRPr>
          </a:p>
          <a:p>
            <a:pPr algn="r" rtl="1">
              <a:lnSpc>
                <a:spcPct val="150000"/>
              </a:lnSpc>
            </a:pPr>
            <a:r>
              <a:rPr lang="fa-IR" sz="2400" b="1" dirty="0" smtClean="0">
                <a:cs typeface="B Nazanin" pitchFamily="2" charset="-78"/>
              </a:rPr>
              <a:t>ﺷﺎﯾﻌﺘﺮﯾﻦ </a:t>
            </a:r>
            <a:r>
              <a:rPr lang="fa-IR" sz="2400" b="1" dirty="0" smtClean="0">
                <a:cs typeface="B Nazanin" pitchFamily="2" charset="-78"/>
              </a:rPr>
              <a:t>روش ﺑﺮاي ﺗﻌﯿﯿﻦ ﺑﺮون ده </a:t>
            </a:r>
            <a:r>
              <a:rPr lang="fa-IR" sz="2400" b="1" dirty="0" smtClean="0">
                <a:cs typeface="B Nazanin" pitchFamily="2" charset="-78"/>
              </a:rPr>
              <a:t>قلبی روش حرارتی  </a:t>
            </a:r>
            <a:r>
              <a:rPr lang="fa-IR" sz="2400" b="1" dirty="0" smtClean="0">
                <a:cs typeface="B Nazanin" pitchFamily="2" charset="-78"/>
              </a:rPr>
              <a:t>ﯾﺎ </a:t>
            </a:r>
            <a:r>
              <a:rPr lang="fa-IR" sz="2400" b="1" dirty="0" smtClean="0">
                <a:cs typeface="B Nazanin" pitchFamily="2" charset="-78"/>
              </a:rPr>
              <a:t>ﺗﺮﻣﻮدﯾﻠﻮﺷﻦ اﺳﺖ.</a:t>
            </a:r>
            <a:endParaRPr lang="fa-IR" sz="2400" b="1" dirty="0">
              <a:cs typeface="B Nazanin" pitchFamily="2" charset="-78"/>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3" name="Rectangle 1"/>
          <p:cNvSpPr>
            <a:spLocks noChangeArrowheads="1"/>
          </p:cNvSpPr>
          <p:nvPr/>
        </p:nvSpPr>
        <p:spPr bwMode="auto">
          <a:xfrm>
            <a:off x="977461" y="128716"/>
            <a:ext cx="9816661" cy="2785378"/>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r" defTabSz="914400" rtl="1" eaLnBrk="1" fontAlgn="base" latinLnBrk="0" hangingPunct="1">
              <a:lnSpc>
                <a:spcPct val="200000"/>
              </a:lnSpc>
              <a:spcBef>
                <a:spcPct val="0"/>
              </a:spcBef>
              <a:spcAft>
                <a:spcPct val="0"/>
              </a:spcAft>
              <a:buClrTx/>
              <a:buSzTx/>
              <a:buFontTx/>
              <a:buNone/>
              <a:tabLst/>
            </a:pPr>
            <a:r>
              <a:rPr kumimoji="0" lang="ar-SA" sz="2000" b="1" i="0" u="none" strike="noStrike" cap="none" normalizeH="0" baseline="0" dirty="0" smtClean="0">
                <a:ln>
                  <a:noFill/>
                </a:ln>
                <a:solidFill>
                  <a:srgbClr val="7030A0"/>
                </a:solidFill>
                <a:effectLst/>
                <a:latin typeface="Calibri" pitchFamily="34" charset="0"/>
                <a:ea typeface="Calibri" pitchFamily="34" charset="0"/>
                <a:cs typeface="B Nazanin" pitchFamily="2" charset="-78"/>
              </a:rPr>
              <a:t>مانیتور هولتر</a:t>
            </a:r>
            <a:r>
              <a:rPr kumimoji="0" lang="en-US" sz="2000" b="1" i="0" u="none" strike="noStrike" cap="none" normalizeH="0" baseline="0" dirty="0" smtClean="0">
                <a:ln>
                  <a:noFill/>
                </a:ln>
                <a:solidFill>
                  <a:srgbClr val="7030A0"/>
                </a:solidFill>
                <a:effectLst/>
                <a:latin typeface="Calibri" pitchFamily="34" charset="0"/>
                <a:ea typeface="Calibri" pitchFamily="34" charset="0"/>
                <a:cs typeface="B Nazanin" pitchFamily="2" charset="-78"/>
              </a:rPr>
              <a:t> (</a:t>
            </a:r>
            <a:r>
              <a:rPr kumimoji="0" lang="en-US" sz="2000" b="1" i="0" u="none" strike="noStrike" cap="none" normalizeH="0" baseline="0" dirty="0" err="1" smtClean="0">
                <a:ln>
                  <a:noFill/>
                </a:ln>
                <a:solidFill>
                  <a:srgbClr val="7030A0"/>
                </a:solidFill>
                <a:effectLst/>
                <a:latin typeface="Calibri" pitchFamily="34" charset="0"/>
                <a:ea typeface="Calibri" pitchFamily="34" charset="0"/>
                <a:cs typeface="B Nazanin" pitchFamily="2" charset="-78"/>
              </a:rPr>
              <a:t>Holter</a:t>
            </a:r>
            <a:r>
              <a:rPr kumimoji="0" lang="en-US" sz="2000" b="1" i="0" u="none" strike="noStrike" cap="none" normalizeH="0" baseline="0" dirty="0" smtClean="0">
                <a:ln>
                  <a:noFill/>
                </a:ln>
                <a:solidFill>
                  <a:srgbClr val="7030A0"/>
                </a:solidFill>
                <a:effectLst/>
                <a:latin typeface="Calibri" pitchFamily="34" charset="0"/>
                <a:ea typeface="Calibri" pitchFamily="34" charset="0"/>
                <a:cs typeface="B Nazanin" pitchFamily="2" charset="-78"/>
              </a:rPr>
              <a:t> monitor)</a:t>
            </a:r>
            <a:endParaRPr kumimoji="0" lang="en-US" sz="1200" b="1" i="0" u="none" strike="noStrike" cap="none" normalizeH="0" baseline="0" dirty="0" smtClean="0">
              <a:ln>
                <a:noFill/>
              </a:ln>
              <a:solidFill>
                <a:srgbClr val="7030A0"/>
              </a:solidFill>
              <a:effectLst/>
              <a:latin typeface="Arial" pitchFamily="34" charset="0"/>
              <a:cs typeface="B Nazanin" pitchFamily="2" charset="-78"/>
            </a:endParaRPr>
          </a:p>
          <a:p>
            <a:pPr marL="0" marR="0" lvl="0" indent="0" algn="r" defTabSz="914400" rtl="1" eaLnBrk="0" fontAlgn="base" latinLnBrk="0" hangingPunct="0">
              <a:lnSpc>
                <a:spcPct val="250000"/>
              </a:lnSpc>
              <a:spcBef>
                <a:spcPct val="0"/>
              </a:spcBef>
              <a:spcAft>
                <a:spcPct val="0"/>
              </a:spcAft>
              <a:buClrTx/>
              <a:buSzTx/>
              <a:buFontTx/>
              <a:buNone/>
              <a:tabLst/>
            </a:pPr>
            <a:r>
              <a:rPr kumimoji="0" lang="ar-SA" b="1" i="0" u="none" strike="noStrike" cap="none" normalizeH="0" baseline="0" dirty="0" smtClean="0">
                <a:ln>
                  <a:noFill/>
                </a:ln>
                <a:solidFill>
                  <a:schemeClr val="tx1"/>
                </a:solidFill>
                <a:effectLst/>
                <a:latin typeface="Calibri" pitchFamily="34" charset="0"/>
                <a:ea typeface="Calibri" pitchFamily="34" charset="0"/>
                <a:cs typeface="B Nazanin" pitchFamily="2" charset="-78"/>
              </a:rPr>
              <a:t>اگر پزشک بخواهد به مدت </a:t>
            </a:r>
            <a:r>
              <a:rPr kumimoji="0" lang="fa-IR" b="1" i="0" u="none" strike="noStrike" cap="none" normalizeH="0" baseline="0" dirty="0" smtClean="0">
                <a:ln>
                  <a:noFill/>
                </a:ln>
                <a:solidFill>
                  <a:schemeClr val="tx1"/>
                </a:solidFill>
                <a:effectLst/>
                <a:latin typeface="Calibri" pitchFamily="34" charset="0"/>
                <a:ea typeface="Calibri" pitchFamily="34" charset="0"/>
                <a:cs typeface="B Nazanin" pitchFamily="2" charset="-78"/>
              </a:rPr>
              <a:t>۲۴</a:t>
            </a:r>
            <a:r>
              <a:rPr kumimoji="0" lang="ar-SA" b="1" i="0" u="none" strike="noStrike" cap="none" normalizeH="0" baseline="0" dirty="0" smtClean="0">
                <a:ln>
                  <a:noFill/>
                </a:ln>
                <a:solidFill>
                  <a:schemeClr val="tx1"/>
                </a:solidFill>
                <a:effectLst/>
                <a:latin typeface="Calibri" pitchFamily="34" charset="0"/>
                <a:ea typeface="Calibri" pitchFamily="34" charset="0"/>
                <a:cs typeface="B Nazanin" pitchFamily="2" charset="-78"/>
              </a:rPr>
              <a:t> تا </a:t>
            </a:r>
            <a:r>
              <a:rPr kumimoji="0" lang="fa-IR" b="1" i="0" u="none" strike="noStrike" cap="none" normalizeH="0" baseline="0" dirty="0" smtClean="0">
                <a:ln>
                  <a:noFill/>
                </a:ln>
                <a:solidFill>
                  <a:schemeClr val="tx1"/>
                </a:solidFill>
                <a:effectLst/>
                <a:latin typeface="Calibri" pitchFamily="34" charset="0"/>
                <a:ea typeface="Calibri" pitchFamily="34" charset="0"/>
                <a:cs typeface="B Nazanin" pitchFamily="2" charset="-78"/>
              </a:rPr>
              <a:t>۴۸</a:t>
            </a:r>
            <a:r>
              <a:rPr kumimoji="0" lang="ar-SA" b="1" i="0" u="none" strike="noStrike" cap="none" normalizeH="0" baseline="0" dirty="0" smtClean="0">
                <a:ln>
                  <a:noFill/>
                </a:ln>
                <a:solidFill>
                  <a:schemeClr val="tx1"/>
                </a:solidFill>
                <a:effectLst/>
                <a:latin typeface="Calibri" pitchFamily="34" charset="0"/>
                <a:ea typeface="Calibri" pitchFamily="34" charset="0"/>
                <a:cs typeface="B Nazanin" pitchFamily="2" charset="-78"/>
              </a:rPr>
              <a:t> ساعت قلب را رصد کند، از شما می‌خواهد که وسیله‌ای به‌نام مانیتور هولتر را بپوشید. </a:t>
            </a:r>
            <a:endParaRPr kumimoji="0" lang="en-US" b="1" i="0" u="none" strike="noStrike" cap="none" normalizeH="0" baseline="0" dirty="0" smtClean="0">
              <a:ln>
                <a:noFill/>
              </a:ln>
              <a:solidFill>
                <a:schemeClr val="tx1"/>
              </a:solidFill>
              <a:effectLst/>
              <a:latin typeface="Calibri" pitchFamily="34" charset="0"/>
              <a:ea typeface="Calibri" pitchFamily="34" charset="0"/>
              <a:cs typeface="B Nazanin" pitchFamily="2" charset="-78"/>
            </a:endParaRPr>
          </a:p>
          <a:p>
            <a:pPr marL="0" marR="0" lvl="0" indent="0" algn="r" defTabSz="914400" rtl="1" eaLnBrk="0" fontAlgn="base" latinLnBrk="0" hangingPunct="0">
              <a:lnSpc>
                <a:spcPct val="250000"/>
              </a:lnSpc>
              <a:spcBef>
                <a:spcPct val="0"/>
              </a:spcBef>
              <a:spcAft>
                <a:spcPct val="0"/>
              </a:spcAft>
              <a:buClrTx/>
              <a:buSzTx/>
              <a:buFontTx/>
              <a:buNone/>
              <a:tabLst/>
            </a:pPr>
            <a:r>
              <a:rPr kumimoji="0" lang="ar-SA" b="1" i="0" u="none" strike="noStrike" cap="none" normalizeH="0" baseline="0" dirty="0" smtClean="0">
                <a:ln>
                  <a:noFill/>
                </a:ln>
                <a:solidFill>
                  <a:schemeClr val="tx1"/>
                </a:solidFill>
                <a:effectLst/>
                <a:latin typeface="Calibri" pitchFamily="34" charset="0"/>
                <a:ea typeface="Calibri" pitchFamily="34" charset="0"/>
                <a:cs typeface="B Nazanin" pitchFamily="2" charset="-78"/>
              </a:rPr>
              <a:t>این دستگاه کوچک مانند الکتروکاردیوگرام مداوم کار می‌کند. پزشک از این دستگاه برای بررسی ناهنجاری‌های قلبی که با الکتروکاردیوگرام معمولی قابل تشخیص نیستند، مانند آریتمی‌ها یا ضربان قلب نامنظم استفاده می‌کند</a:t>
            </a:r>
            <a:r>
              <a:rPr kumimoji="0" lang="en-US" b="1" i="0" u="none" strike="noStrike" cap="none" normalizeH="0" baseline="0" dirty="0" smtClean="0">
                <a:ln>
                  <a:noFill/>
                </a:ln>
                <a:solidFill>
                  <a:schemeClr val="tx1"/>
                </a:solidFill>
                <a:effectLst/>
                <a:latin typeface="Calibri" pitchFamily="34" charset="0"/>
                <a:ea typeface="Calibri" pitchFamily="34" charset="0"/>
                <a:cs typeface="B Nazanin" pitchFamily="2" charset="-78"/>
              </a:rPr>
              <a:t>.</a:t>
            </a:r>
            <a:endParaRPr kumimoji="0" lang="en-US" sz="2400" b="1" i="0" u="none" strike="noStrike" cap="none" normalizeH="0" baseline="0" dirty="0" smtClean="0">
              <a:ln>
                <a:noFill/>
              </a:ln>
              <a:solidFill>
                <a:schemeClr val="tx1"/>
              </a:solidFill>
              <a:effectLst/>
              <a:latin typeface="Arial" pitchFamily="34" charset="0"/>
              <a:cs typeface="B Nazanin" pitchFamily="2" charset="-78"/>
            </a:endParaRPr>
          </a:p>
        </p:txBody>
      </p:sp>
      <p:sp>
        <p:nvSpPr>
          <p:cNvPr id="54274" name="Rectangle 2"/>
          <p:cNvSpPr>
            <a:spLocks noChangeArrowheads="1"/>
          </p:cNvSpPr>
          <p:nvPr/>
        </p:nvSpPr>
        <p:spPr bwMode="auto">
          <a:xfrm>
            <a:off x="1629103" y="3059365"/>
            <a:ext cx="9207063" cy="2923877"/>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r" defTabSz="914400" rtl="1" eaLnBrk="1" fontAlgn="base" latinLnBrk="0" hangingPunct="1">
              <a:lnSpc>
                <a:spcPct val="200000"/>
              </a:lnSpc>
              <a:spcBef>
                <a:spcPct val="0"/>
              </a:spcBef>
              <a:spcAft>
                <a:spcPct val="0"/>
              </a:spcAft>
              <a:buClrTx/>
              <a:buSzTx/>
              <a:buFontTx/>
              <a:buNone/>
              <a:tabLst/>
            </a:pPr>
            <a:r>
              <a:rPr lang="ar-SA" sz="2000" b="1" dirty="0" smtClean="0">
                <a:solidFill>
                  <a:srgbClr val="7030A0"/>
                </a:solidFill>
                <a:latin typeface="Calibri" pitchFamily="34" charset="0"/>
                <a:ea typeface="Calibri" pitchFamily="34" charset="0"/>
                <a:cs typeface="B Nazanin" pitchFamily="2" charset="-78"/>
              </a:rPr>
              <a:t>آزمایش تیلت یا سطح شیب‌دار</a:t>
            </a:r>
            <a:r>
              <a:rPr lang="en-US" sz="2000" b="1" dirty="0" smtClean="0">
                <a:solidFill>
                  <a:srgbClr val="7030A0"/>
                </a:solidFill>
                <a:latin typeface="Calibri" pitchFamily="34" charset="0"/>
                <a:ea typeface="Calibri" pitchFamily="34" charset="0"/>
                <a:cs typeface="B Nazanin" pitchFamily="2" charset="-78"/>
              </a:rPr>
              <a:t> (Tilt table test)</a:t>
            </a:r>
          </a:p>
          <a:p>
            <a:pPr marL="0" marR="0" lvl="0" indent="0" algn="r" defTabSz="914400" rtl="1" eaLnBrk="0" fontAlgn="base" latinLnBrk="0" hangingPunct="0">
              <a:lnSpc>
                <a:spcPct val="200000"/>
              </a:lnSpc>
              <a:spcBef>
                <a:spcPct val="0"/>
              </a:spcBef>
              <a:spcAft>
                <a:spcPct val="0"/>
              </a:spcAft>
              <a:buClrTx/>
              <a:buSzTx/>
              <a:buFontTx/>
              <a:buNone/>
              <a:tabLst/>
            </a:pPr>
            <a:r>
              <a:rPr lang="ar-SA" b="1" dirty="0" smtClean="0">
                <a:latin typeface="Calibri" pitchFamily="34" charset="0"/>
                <a:ea typeface="Calibri" pitchFamily="34" charset="0"/>
                <a:cs typeface="B Nazanin" pitchFamily="2" charset="-78"/>
              </a:rPr>
              <a:t>پزشک آزمایش میز شیب‌دار را درصورتی‌که غش‌کردن یک از علائم </a:t>
            </a:r>
            <a:r>
              <a:rPr lang="fa-IR" b="1" dirty="0" smtClean="0">
                <a:latin typeface="Calibri" pitchFamily="34" charset="0"/>
                <a:ea typeface="Calibri" pitchFamily="34" charset="0"/>
                <a:cs typeface="B Nazanin" pitchFamily="2" charset="-78"/>
              </a:rPr>
              <a:t>بیمار</a:t>
            </a:r>
            <a:r>
              <a:rPr lang="ar-SA" b="1" dirty="0" smtClean="0">
                <a:latin typeface="Calibri" pitchFamily="34" charset="0"/>
                <a:ea typeface="Calibri" pitchFamily="34" charset="0"/>
                <a:cs typeface="B Nazanin" pitchFamily="2" charset="-78"/>
              </a:rPr>
              <a:t> </a:t>
            </a:r>
            <a:r>
              <a:rPr lang="ar-SA" b="1" dirty="0" smtClean="0">
                <a:latin typeface="Calibri" pitchFamily="34" charset="0"/>
                <a:ea typeface="Calibri" pitchFamily="34" charset="0"/>
                <a:cs typeface="B Nazanin" pitchFamily="2" charset="-78"/>
              </a:rPr>
              <a:t>باشد، تجویز می‌کند</a:t>
            </a:r>
            <a:r>
              <a:rPr lang="ar-SA" b="1" dirty="0" smtClean="0">
                <a:latin typeface="Calibri" pitchFamily="34" charset="0"/>
                <a:ea typeface="Calibri" pitchFamily="34" charset="0"/>
                <a:cs typeface="B Nazanin" pitchFamily="2" charset="-78"/>
              </a:rPr>
              <a:t>.</a:t>
            </a:r>
            <a:endParaRPr lang="fa-IR" b="1" dirty="0" smtClean="0">
              <a:latin typeface="Calibri" pitchFamily="34" charset="0"/>
              <a:ea typeface="Calibri" pitchFamily="34" charset="0"/>
              <a:cs typeface="B Nazanin" pitchFamily="2" charset="-78"/>
            </a:endParaRPr>
          </a:p>
          <a:p>
            <a:pPr marL="0" marR="0" lvl="0" indent="0" algn="r" defTabSz="914400" rtl="1" eaLnBrk="0" fontAlgn="base" latinLnBrk="0" hangingPunct="0">
              <a:lnSpc>
                <a:spcPct val="200000"/>
              </a:lnSpc>
              <a:spcBef>
                <a:spcPct val="0"/>
              </a:spcBef>
              <a:spcAft>
                <a:spcPct val="0"/>
              </a:spcAft>
              <a:buClrTx/>
              <a:buSzTx/>
              <a:buFontTx/>
              <a:buNone/>
              <a:tabLst/>
            </a:pPr>
            <a:r>
              <a:rPr lang="ar-SA" b="1" dirty="0" smtClean="0">
                <a:latin typeface="Calibri" pitchFamily="34" charset="0"/>
                <a:ea typeface="Calibri" pitchFamily="34" charset="0"/>
                <a:cs typeface="B Nazanin" pitchFamily="2" charset="-78"/>
              </a:rPr>
              <a:t> </a:t>
            </a:r>
            <a:r>
              <a:rPr lang="ar-SA" b="1" dirty="0" smtClean="0">
                <a:latin typeface="Calibri" pitchFamily="34" charset="0"/>
                <a:ea typeface="Calibri" pitchFamily="34" charset="0"/>
                <a:cs typeface="B Nazanin" pitchFamily="2" charset="-78"/>
              </a:rPr>
              <a:t>از </a:t>
            </a:r>
            <a:r>
              <a:rPr lang="fa-IR" b="1" dirty="0" smtClean="0">
                <a:latin typeface="Calibri" pitchFamily="34" charset="0"/>
                <a:ea typeface="Calibri" pitchFamily="34" charset="0"/>
                <a:cs typeface="B Nazanin" pitchFamily="2" charset="-78"/>
              </a:rPr>
              <a:t>بیمار</a:t>
            </a:r>
            <a:r>
              <a:rPr lang="ar-SA" b="1" dirty="0" smtClean="0">
                <a:latin typeface="Calibri" pitchFamily="34" charset="0"/>
                <a:ea typeface="Calibri" pitchFamily="34" charset="0"/>
                <a:cs typeface="B Nazanin" pitchFamily="2" charset="-78"/>
              </a:rPr>
              <a:t> </a:t>
            </a:r>
            <a:r>
              <a:rPr lang="ar-SA" b="1" dirty="0" smtClean="0">
                <a:latin typeface="Calibri" pitchFamily="34" charset="0"/>
                <a:ea typeface="Calibri" pitchFamily="34" charset="0"/>
                <a:cs typeface="B Nazanin" pitchFamily="2" charset="-78"/>
              </a:rPr>
              <a:t>خواسته می‌شود به میزی که از حالت افقی به حالت عمودی درآمده‌است، تکیه </a:t>
            </a:r>
            <a:r>
              <a:rPr lang="fa-IR" b="1" dirty="0" smtClean="0">
                <a:latin typeface="Calibri" pitchFamily="34" charset="0"/>
                <a:ea typeface="Calibri" pitchFamily="34" charset="0"/>
                <a:cs typeface="B Nazanin" pitchFamily="2" charset="-78"/>
              </a:rPr>
              <a:t>بدهد</a:t>
            </a:r>
            <a:r>
              <a:rPr lang="ar-SA" b="1" dirty="0" smtClean="0">
                <a:latin typeface="Calibri" pitchFamily="34" charset="0"/>
                <a:ea typeface="Calibri" pitchFamily="34" charset="0"/>
                <a:cs typeface="B Nazanin" pitchFamily="2" charset="-78"/>
              </a:rPr>
              <a:t>. </a:t>
            </a:r>
            <a:endParaRPr lang="fa-IR" b="1" dirty="0" smtClean="0">
              <a:latin typeface="Calibri" pitchFamily="34" charset="0"/>
              <a:ea typeface="Calibri" pitchFamily="34" charset="0"/>
              <a:cs typeface="B Nazanin" pitchFamily="2" charset="-78"/>
            </a:endParaRPr>
          </a:p>
          <a:p>
            <a:pPr marL="0" marR="0" lvl="0" indent="0" algn="r" defTabSz="914400" rtl="1" eaLnBrk="0" fontAlgn="base" latinLnBrk="0" hangingPunct="0">
              <a:lnSpc>
                <a:spcPct val="200000"/>
              </a:lnSpc>
              <a:spcBef>
                <a:spcPct val="0"/>
              </a:spcBef>
              <a:spcAft>
                <a:spcPct val="0"/>
              </a:spcAft>
              <a:buClrTx/>
              <a:buSzTx/>
              <a:buFontTx/>
              <a:buNone/>
              <a:tabLst/>
            </a:pPr>
            <a:r>
              <a:rPr lang="ar-SA" b="1" dirty="0" smtClean="0">
                <a:latin typeface="Calibri" pitchFamily="34" charset="0"/>
                <a:ea typeface="Calibri" pitchFamily="34" charset="0"/>
                <a:cs typeface="B Nazanin" pitchFamily="2" charset="-78"/>
              </a:rPr>
              <a:t>وقتی </a:t>
            </a:r>
            <a:r>
              <a:rPr lang="ar-SA" b="1" dirty="0" smtClean="0">
                <a:latin typeface="Calibri" pitchFamily="34" charset="0"/>
                <a:ea typeface="Calibri" pitchFamily="34" charset="0"/>
                <a:cs typeface="B Nazanin" pitchFamily="2" charset="-78"/>
              </a:rPr>
              <a:t>میز تکان می‌خورد، ضربان قلب، فشارخون و سطح اکسیژن مورد ارزیابی قرار می‌گیرد</a:t>
            </a:r>
            <a:r>
              <a:rPr lang="ar-SA" b="1" dirty="0" smtClean="0">
                <a:latin typeface="Calibri" pitchFamily="34" charset="0"/>
                <a:ea typeface="Calibri" pitchFamily="34" charset="0"/>
                <a:cs typeface="B Nazanin" pitchFamily="2" charset="-78"/>
              </a:rPr>
              <a:t>.</a:t>
            </a:r>
            <a:endParaRPr lang="fa-IR" b="1" dirty="0" smtClean="0">
              <a:latin typeface="Calibri" pitchFamily="34" charset="0"/>
              <a:ea typeface="Calibri" pitchFamily="34" charset="0"/>
              <a:cs typeface="B Nazanin" pitchFamily="2" charset="-78"/>
            </a:endParaRPr>
          </a:p>
          <a:p>
            <a:pPr marL="0" marR="0" lvl="0" indent="0" algn="r" defTabSz="914400" rtl="1" eaLnBrk="0" fontAlgn="base" latinLnBrk="0" hangingPunct="0">
              <a:lnSpc>
                <a:spcPct val="200000"/>
              </a:lnSpc>
              <a:spcBef>
                <a:spcPct val="0"/>
              </a:spcBef>
              <a:spcAft>
                <a:spcPct val="0"/>
              </a:spcAft>
              <a:buClrTx/>
              <a:buSzTx/>
              <a:buFontTx/>
              <a:buNone/>
              <a:tabLst/>
            </a:pPr>
            <a:r>
              <a:rPr lang="ar-SA" b="1" dirty="0" smtClean="0">
                <a:latin typeface="Calibri" pitchFamily="34" charset="0"/>
                <a:ea typeface="Calibri" pitchFamily="34" charset="0"/>
                <a:cs typeface="B Nazanin" pitchFamily="2" charset="-78"/>
              </a:rPr>
              <a:t> </a:t>
            </a:r>
            <a:r>
              <a:rPr lang="ar-SA" b="1" dirty="0" smtClean="0">
                <a:latin typeface="Calibri" pitchFamily="34" charset="0"/>
                <a:ea typeface="Calibri" pitchFamily="34" charset="0"/>
                <a:cs typeface="B Nazanin" pitchFamily="2" charset="-78"/>
              </a:rPr>
              <a:t>نتیجه می‌تواند به پزشک کمک کند تا بفهمد آیا علت غش‌کردن، بیماری قلبی است یا خیر</a:t>
            </a:r>
            <a:r>
              <a:rPr lang="en-US" b="1" dirty="0" smtClean="0">
                <a:latin typeface="Calibri" pitchFamily="34" charset="0"/>
                <a:ea typeface="Calibri" pitchFamily="34" charset="0"/>
                <a:cs typeface="B Nazanin" pitchFamily="2" charset="-78"/>
              </a:rPr>
              <a:t> </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xmlns="" id="{FB0D87A4-FE3D-45CD-B7E6-27C64957C549}"/>
              </a:ext>
            </a:extLst>
          </p:cNvPr>
          <p:cNvSpPr txBox="1"/>
          <p:nvPr/>
        </p:nvSpPr>
        <p:spPr>
          <a:xfrm>
            <a:off x="4066160" y="1553666"/>
            <a:ext cx="4907818" cy="3985706"/>
          </a:xfrm>
          <a:prstGeom prst="rect">
            <a:avLst/>
          </a:prstGeom>
          <a:noFill/>
        </p:spPr>
        <p:txBody>
          <a:bodyPr wrap="square" rtlCol="1">
            <a:spAutoFit/>
          </a:bodyPr>
          <a:lstStyle/>
          <a:p>
            <a:pPr marL="0" marR="0" lvl="0" indent="0" algn="ctr" defTabSz="914400" rtl="1" eaLnBrk="1" fontAlgn="auto" latinLnBrk="0" hangingPunct="1">
              <a:lnSpc>
                <a:spcPct val="150000"/>
              </a:lnSpc>
              <a:spcBef>
                <a:spcPts val="0"/>
              </a:spcBef>
              <a:spcAft>
                <a:spcPts val="0"/>
              </a:spcAft>
              <a:buClrTx/>
              <a:buSzTx/>
              <a:buFontTx/>
              <a:buNone/>
              <a:tabLst/>
              <a:defRPr/>
            </a:pPr>
            <a:r>
              <a:rPr kumimoji="0" lang="fa-IR" sz="8800" b="0" i="0" u="none" strike="noStrike" kern="1200" cap="none" spc="0" normalizeH="0" baseline="0" noProof="0" dirty="0">
                <a:ln>
                  <a:noFill/>
                </a:ln>
                <a:solidFill>
                  <a:srgbClr val="E7E6E6">
                    <a:lumMod val="25000"/>
                  </a:srgbClr>
                </a:solidFill>
                <a:effectLst/>
                <a:uLnTx/>
                <a:uFillTx/>
                <a:latin typeface="Shabnam" panose="020B0603030804020204" pitchFamily="34" charset="-78"/>
                <a:ea typeface="+mn-ea"/>
                <a:cs typeface="B Titr" panose="00000700000000000000" pitchFamily="2" charset="-78"/>
              </a:rPr>
              <a:t>از توجه شما متشکرم</a:t>
            </a:r>
            <a:endParaRPr kumimoji="0" lang="en-US" sz="3600" b="0" i="0" u="none" strike="noStrike" kern="1200" cap="none" spc="0" normalizeH="0" baseline="0" noProof="0" dirty="0">
              <a:ln>
                <a:noFill/>
              </a:ln>
              <a:solidFill>
                <a:srgbClr val="E7E6E6">
                  <a:lumMod val="25000"/>
                </a:srgbClr>
              </a:solidFill>
              <a:effectLst/>
              <a:uLnTx/>
              <a:uFillTx/>
              <a:latin typeface="Shabnam" panose="020B0603030804020204" pitchFamily="34" charset="-78"/>
              <a:ea typeface="+mn-ea"/>
              <a:cs typeface="B Titr" panose="00000700000000000000" pitchFamily="2" charset="-78"/>
            </a:endParaRPr>
          </a:p>
        </p:txBody>
      </p:sp>
    </p:spTree>
    <p:extLst>
      <p:ext uri="{BB962C8B-B14F-4D97-AF65-F5344CB8AC3E}">
        <p14:creationId xmlns:p14="http://schemas.microsoft.com/office/powerpoint/2010/main" xmlns="" val="3053624559"/>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482</TotalTime>
  <Words>1024</Words>
  <Application>Microsoft Office PowerPoint</Application>
  <PresentationFormat>Custom</PresentationFormat>
  <Paragraphs>104</Paragraphs>
  <Slides>35</Slides>
  <Notes>0</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35</vt:i4>
      </vt:variant>
    </vt:vector>
  </HeadingPairs>
  <TitlesOfParts>
    <vt:vector size="44" baseType="lpstr">
      <vt:lpstr>Arial</vt:lpstr>
      <vt:lpstr>Traditional Arabic</vt:lpstr>
      <vt:lpstr>Calibri</vt:lpstr>
      <vt:lpstr>B Titr</vt:lpstr>
      <vt:lpstr>B Nazanin</vt:lpstr>
      <vt:lpstr>Shabnam</vt:lpstr>
      <vt:lpstr>Calibri Light</vt:lpstr>
      <vt:lpstr>Times New Roman</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windows</dc:creator>
  <cp:lastModifiedBy>App7</cp:lastModifiedBy>
  <cp:revision>80</cp:revision>
  <dcterms:created xsi:type="dcterms:W3CDTF">2023-04-11T17:38:26Z</dcterms:created>
  <dcterms:modified xsi:type="dcterms:W3CDTF">2026-07-26T10:29:55Z</dcterms:modified>
</cp:coreProperties>
</file>